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ink/ink6.xml" ContentType="application/inkml+xml"/>
  <Override PartName="/ppt/notesSlides/notesSlide21.xml" ContentType="application/vnd.openxmlformats-officedocument.presentationml.notesSlide+xml"/>
  <Override PartName="/ppt/ink/ink7.xml" ContentType="application/inkml+xml"/>
  <Override PartName="/ppt/notesSlides/notesSlide22.xml" ContentType="application/vnd.openxmlformats-officedocument.presentationml.notesSlide+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344" r:id="rId5"/>
    <p:sldId id="345" r:id="rId6"/>
    <p:sldId id="348" r:id="rId7"/>
    <p:sldId id="362" r:id="rId8"/>
    <p:sldId id="346" r:id="rId9"/>
    <p:sldId id="350" r:id="rId10"/>
    <p:sldId id="363" r:id="rId11"/>
    <p:sldId id="364" r:id="rId12"/>
    <p:sldId id="349" r:id="rId13"/>
    <p:sldId id="366" r:id="rId14"/>
    <p:sldId id="353" r:id="rId15"/>
    <p:sldId id="358" r:id="rId16"/>
    <p:sldId id="365" r:id="rId17"/>
    <p:sldId id="368" r:id="rId18"/>
    <p:sldId id="367" r:id="rId19"/>
    <p:sldId id="359" r:id="rId20"/>
    <p:sldId id="369" r:id="rId21"/>
    <p:sldId id="360" r:id="rId22"/>
    <p:sldId id="370" r:id="rId23"/>
    <p:sldId id="371" r:id="rId24"/>
    <p:sldId id="372" r:id="rId25"/>
    <p:sldId id="373" r:id="rId26"/>
    <p:sldId id="361" r:id="rId27"/>
    <p:sldId id="375" r:id="rId28"/>
    <p:sldId id="374" r:id="rId29"/>
    <p:sldId id="35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109"/>
    <a:srgbClr val="293E06"/>
    <a:srgbClr val="F3DDD3"/>
    <a:srgbClr val="A4B991"/>
    <a:srgbClr val="A481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57027-013C-4B89-BF7B-FD0ABB7FC82A}" v="146" dt="2024-04-21T19:10:56.208"/>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80" autoAdjust="0"/>
  </p:normalViewPr>
  <p:slideViewPr>
    <p:cSldViewPr snapToGrid="0">
      <p:cViewPr varScale="1">
        <p:scale>
          <a:sx n="58" d="100"/>
          <a:sy n="58" d="100"/>
        </p:scale>
        <p:origin x="1646" y="6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8/15/2024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13.35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0 128,'56'0,"0"-3,57-10,244-53,-259 48,-43 8,104-7,135 18,-258-1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21.65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1,'84'-1,"108"4,-163-1,0 2,0 1,-1 1,44 16,-38-11,1-1,0-2,1-1,67 4,150-11,-109-4,66 4,-173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18:32.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1,'0'1,"1"1,-1-1,1 1,-1-1,1 1,0-1,-1 0,1 1,0-1,0 0,0 0,0 0,0 0,0 1,0-1,0 0,0-1,1 1,-1 0,0 0,1-1,-1 1,0 0,1-1,-1 1,4-1,43 10,-44-10,119 20,-67-9,95 4,245-14,-169-3,-207 2,0-1,32-5,-18-3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18:35.2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0,'1249'0,"-1193"0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28.51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43,'64'1,"22"0,162-19,-111 2,278 5,-295 12,-99-1,-1 1,34 6,-20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31.71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43,'893'0,"-856"-2,-1-1,53-13,42-4,-95 18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36.175"/>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0,'1018'0,"-994"2,0 1,-1 0,45 14,-64-16,25 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1T18:57:57.158"/>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44,'699'0,"-427"-21,-5-1,-227 22,-5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Amulya Tamma and this is my data analytics term project, focused around mushroom classification. </a:t>
            </a:r>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I just wanted to see what would happen if I solely used the quantitative variables, so the features for this dataset are cap diameter, stem height, and stem width. For every model in this study, the data was split into 80% training data and 20% test data. </a:t>
            </a:r>
          </a:p>
          <a:p>
            <a:br>
              <a:rPr lang="en-US" dirty="0"/>
            </a:br>
            <a:r>
              <a:rPr lang="en-US" dirty="0"/>
              <a:t>In addition to this, the data is randomized within the splitting to ensure that the points are randomly distributed across the training and testing sets to reduce the risk of introducing bias or other patterns into the sets. I was hoping that this randomization also ensure that the model is more generalizable. </a:t>
            </a:r>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119714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highlight>
                  <a:srgbClr val="FFFFFF"/>
                </a:highlight>
                <a:latin typeface="Bitter"/>
              </a:rPr>
              <a:t>Creating the model and generating the classification report, we find that the precision, recall, and F1-score for class 1 are much greater than that for class 0, which means that model does much better for classifying poisonous mushrooms (class 1) than edible mushrooms. The 70% accuracy of the model suggests that the model performs okay. </a:t>
            </a:r>
          </a:p>
          <a:p>
            <a:pPr algn="l"/>
            <a:endParaRPr lang="en-US" b="0" i="0" dirty="0">
              <a:solidFill>
                <a:srgbClr val="000000"/>
              </a:solidFill>
              <a:effectLst/>
              <a:highlight>
                <a:srgbClr val="FFFFFF"/>
              </a:highlight>
              <a:latin typeface="Bitter"/>
            </a:endParaRPr>
          </a:p>
          <a:p>
            <a:pPr algn="l"/>
            <a:r>
              <a:rPr lang="en-US" b="0" i="0" dirty="0">
                <a:solidFill>
                  <a:srgbClr val="000000"/>
                </a:solidFill>
                <a:effectLst/>
                <a:highlight>
                  <a:srgbClr val="FFFFFF"/>
                </a:highlight>
                <a:latin typeface="Bitter"/>
              </a:rPr>
              <a:t>While cap diameter, stem height, and stem width appear to be informative features for predicting the edibility of mushrooms, I wanted to consider the other categorical variables to make the model better.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03175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rest of the features, including the rest of the categorical variables, I created a new, expanded model.</a:t>
            </a:r>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89028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features that I wanted to use were categorical, and every single row was missing these values; in order to account for this, I had to </a:t>
            </a:r>
            <a:r>
              <a:rPr lang="en-US" dirty="0" err="1"/>
              <a:t>imputate</a:t>
            </a:r>
            <a:r>
              <a:rPr lang="en-US" dirty="0"/>
              <a:t> the dataset, or replace every missing value with the mode of its column in order to preserve the integrity of the dataset. This could have several different effects including, changing the relationships between variables, violating the random assumption, or could make the model more prone to overfitting, as it could introduce noise or other artificial patterns into the data. All of these were important to consider while doing subsequent analysis. </a:t>
            </a:r>
          </a:p>
          <a:p>
            <a:endParaRPr lang="en-US" dirty="0"/>
          </a:p>
          <a:p>
            <a:r>
              <a:rPr lang="en-US" dirty="0"/>
              <a:t>After </a:t>
            </a:r>
            <a:r>
              <a:rPr lang="en-US" dirty="0" err="1"/>
              <a:t>imputating</a:t>
            </a:r>
            <a:r>
              <a:rPr lang="en-US" dirty="0"/>
              <a:t> all of the missing values (with no remaining </a:t>
            </a:r>
            <a:r>
              <a:rPr lang="en-US" dirty="0" err="1"/>
              <a:t>NaN</a:t>
            </a:r>
            <a:r>
              <a:rPr lang="en-US" dirty="0"/>
              <a:t> values), all of the categorical features were mapped to numerical values. </a:t>
            </a:r>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86103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of the features together (both quantitative and categorical), I ended up creating a model as shown here. We can see that the model does significantly better, predicting 98% of all of the mushrooms in the dataset correctly. </a:t>
            </a:r>
            <a:r>
              <a:rPr lang="en-US" b="0" i="0" dirty="0">
                <a:solidFill>
                  <a:srgbClr val="000000"/>
                </a:solidFill>
                <a:effectLst/>
                <a:highlight>
                  <a:srgbClr val="FFFFFF"/>
                </a:highlight>
                <a:latin typeface="Bitter"/>
              </a:rPr>
              <a:t>This classification report suggests that the model performs very well, with high precision, recall, and F1-score for both classes, while also having high overall accuracy.</a:t>
            </a:r>
          </a:p>
          <a:p>
            <a:r>
              <a:rPr lang="en-US" b="0" i="0" dirty="0">
                <a:solidFill>
                  <a:srgbClr val="000000"/>
                </a:solidFill>
                <a:effectLst/>
                <a:highlight>
                  <a:srgbClr val="FFFFFF"/>
                </a:highlight>
                <a:latin typeface="Bitter"/>
              </a:rPr>
              <a:t>In addition to this, I wanted to mention that despite </a:t>
            </a:r>
            <a:r>
              <a:rPr lang="en-US" b="0" i="0" dirty="0" err="1">
                <a:solidFill>
                  <a:srgbClr val="000000"/>
                </a:solidFill>
                <a:effectLst/>
                <a:highlight>
                  <a:srgbClr val="FFFFFF"/>
                </a:highlight>
                <a:latin typeface="Bitter"/>
              </a:rPr>
              <a:t>imputating</a:t>
            </a:r>
            <a:r>
              <a:rPr lang="en-US" b="0" i="0" dirty="0">
                <a:solidFill>
                  <a:srgbClr val="000000"/>
                </a:solidFill>
                <a:effectLst/>
                <a:highlight>
                  <a:srgbClr val="FFFFFF"/>
                </a:highlight>
                <a:latin typeface="Bitter"/>
              </a:rPr>
              <a:t> many values, the effect of that did not really show itself with a subsequent decline or deterioration in accuracy. I was pretty happy with this model.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562463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a better visualization of how well this model actually does, so I took both the original model and the expanded model and generated ROC curves for them. The one on the left is the original model with just the quantitative variables and the one on the right is inclusive of all of the features. We can see that the model obviously does much better with a wider range of parameters, as the area is near 1 and the graph is situated in the top left corner, which means the classifier is strong, especially wondering it’s away from the line of no-discrimination.</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2489094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achieving a pretty good model using Logistic Regression, I wanted to see how SVM would compare. SVM’s look for the optimal hyperplane that separates the data into classes with the maximum margin in between, where the support vectors are the data points that re the closest to the decision boundary (aka the hyperplane), and the margin is the distance between the support vectors and the hyperplane. I figured that because SVM’s can handle both linearly and non-linearly separable datasets, they could be useful for our mushroom classification. </a:t>
            </a:r>
          </a:p>
          <a:p>
            <a:endParaRPr lang="en-US" dirty="0"/>
          </a:p>
          <a:p>
            <a:r>
              <a:rPr lang="en-US" dirty="0"/>
              <a:t>I figured that SVM would be much better with classification of the mushrooms due to the complex decision boundaries, but at the same time I knew that SVM’s could also struggle with large datasets. So I just wanted to see what would happen.</a:t>
            </a:r>
          </a:p>
          <a:p>
            <a:endParaRPr lang="en-US" dirty="0"/>
          </a:p>
          <a:p>
            <a:r>
              <a:rPr lang="en-US" dirty="0"/>
              <a:t>The standard kernel was used for this section.</a:t>
            </a:r>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3007371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ended up using both the datasets from the basic and the expanded models from Logistic Regression here again with SVM to see how SVM would deal with both datasets. We can see that both models are much better. For Model 1, </a:t>
            </a:r>
            <a:r>
              <a:rPr lang="en-US" dirty="0" err="1"/>
              <a:t>LogReg</a:t>
            </a:r>
            <a:r>
              <a:rPr lang="en-US" dirty="0"/>
              <a:t> had a 70% accuracy, but that was increased to 91% with SVM. In addition to this, using all of the features made the model near perfect, with an accuracy of 99%.</a:t>
            </a:r>
          </a:p>
          <a:p>
            <a:endParaRPr lang="en-US" dirty="0"/>
          </a:p>
          <a:p>
            <a:r>
              <a:rPr lang="en-US" dirty="0"/>
              <a:t>I presumed this was due to the model complexity, where SVM can capture greater complex relationships compared to Logistic Regression. The default kernel is also incredibly versatile and can understand complex non-linear relationships in the data. </a:t>
            </a:r>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239575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just wanted to experiment with different kernels to understand my dataset and the complex relationships within it a little better. </a:t>
            </a:r>
          </a:p>
          <a:p>
            <a:br>
              <a:rPr lang="en-US" dirty="0"/>
            </a:br>
            <a:r>
              <a:rPr lang="en-US" dirty="0"/>
              <a:t>Using the kernel trick, the data can be mapped into higher dimensions where the classes are more easily separable; different kernel functions can be used to transform the mushroom features more effectively.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4276436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started with the linear kernel. The accuracy here is slightly lower than that of the RBF kernel, which may indicate that the data is not linearly separable (although the difference isn’t really that great). I would still use the RBF kernel.</a:t>
            </a:r>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150535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project is to understand the relationships between the different characteristics of mushrooms and see if those attributes can be used to create a model that can guess whether or not a mushroom is edible or poisonous with high accuracy. </a:t>
            </a:r>
          </a:p>
          <a:p>
            <a:endParaRPr lang="en-US" dirty="0"/>
          </a:p>
          <a:p>
            <a:r>
              <a:rPr lang="en-US" dirty="0"/>
              <a:t>The learning model used here is classification, where the algorithm learns from labeled data to predict the category or class of new observations. Here, the labeled output variable is categorical (edible vs poisonous) and will be used to train a classification model that can predict this target class from several different attributes. </a:t>
            </a:r>
          </a:p>
          <a:p>
            <a:endParaRPr lang="en-US" dirty="0"/>
          </a:p>
          <a:p>
            <a:r>
              <a:rPr lang="en-US" dirty="0"/>
              <a:t>The algorithms focused on in this study are Logistic Regression and Support Vector Machines (using different kernels). The accuracy is calculated for all of these algorithms and then compared with each other to find the best model. </a:t>
            </a:r>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kernel used is the polynomial kernel. The polynomial kernel is best used when the decision boundary is nonlinear, but can still be approximated by a polynomial function. The Hyperparameters control the flexibility of this decision boundary. The kernel here did a great job, but that was only after playing around and using trial and error with the different degrees. I found that the sweet spot was 9 degrees, which netted me an accuracy of 99%. Although they provide flexibility in capturing non-linear relationships, at higher degrees, the model becomes ridiculously inaccurate.</a:t>
            </a:r>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410803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kernel used is the sigmoid kernel. For the Sigmoid kernel, which assumes that the data distribution is sigmodal, the accuracy was 76% which is subpar at best. The function isn’t flexible enough to model complex decision boundaries effectively.</a:t>
            </a:r>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505314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used the RBF kernel again but played around with the gamma value. The RBF kernel seems to be the best to take into account all of the complex relationships, but a gamma value greater than 4 makes the model more prone to overfitting and memorizing the data rather than generalizing. As gamma increases, the variance of the model also increases, which means that the model becomes more sensitive to noise.</a:t>
            </a:r>
          </a:p>
          <a:p>
            <a:endParaRPr lang="en-US" dirty="0"/>
          </a:p>
          <a:p>
            <a:r>
              <a:rPr lang="en-US" dirty="0"/>
              <a:t>I found that SVM with the default RBF kernel was the best model out of them all with an accuracy of 99%.</a:t>
            </a:r>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416225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my lessons learned.</a:t>
            </a:r>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2799198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my study, I wanted to create better visualizations for the analysis and ended up creating this correlation heatmap that tells us the relationships between different variables. I realized that I could have used this at the beginning in order to create better models by </a:t>
            </a:r>
            <a:r>
              <a:rPr lang="en-US" dirty="0" err="1"/>
              <a:t>subsetting</a:t>
            </a:r>
            <a:r>
              <a:rPr lang="en-US" dirty="0"/>
              <a:t> the data to eliminate redundant information or highly correlated features that could affect the model. This could have improved model performance and reduced the dimensionality of the data. Next time, I would start with this.</a:t>
            </a:r>
          </a:p>
        </p:txBody>
      </p:sp>
      <p:sp>
        <p:nvSpPr>
          <p:cNvPr id="4" name="Slide Number Placeholder 3"/>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165608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purpose of this analysis was to understand classification models and their applications to mushroom classification to create a generalized model that can predict whether a mushroom is edible or poisonous. I began the analysis by narrowing down the dataset, removing </a:t>
            </a:r>
            <a:r>
              <a:rPr lang="en-US" dirty="0" err="1"/>
              <a:t>NaN</a:t>
            </a:r>
            <a:r>
              <a:rPr lang="en-US" dirty="0"/>
              <a:t> values, encoding the categorical variables to numerical values and </a:t>
            </a:r>
            <a:r>
              <a:rPr lang="en-US" dirty="0" err="1"/>
              <a:t>imputating</a:t>
            </a:r>
            <a:r>
              <a:rPr lang="en-US" dirty="0"/>
              <a:t> values where ever they were missing in order to preserve the rest of the dataset. I did two logistic regression models, one with solely numerical features, and one with all of the features in the dataset, both </a:t>
            </a:r>
            <a:r>
              <a:rPr lang="en-US" dirty="0" err="1"/>
              <a:t>numberical</a:t>
            </a:r>
            <a:r>
              <a:rPr lang="en-US" dirty="0"/>
              <a:t> and categorical features. Including more features made the model much </a:t>
            </a:r>
            <a:r>
              <a:rPr lang="en-US" dirty="0" err="1"/>
              <a:t>much</a:t>
            </a:r>
            <a:r>
              <a:rPr lang="en-US" dirty="0"/>
              <a:t> better. And finally, I played around with SVM and different kernels to create the best model, which was SVM with the RBF kernel. This model was able to predict which mushrooms where edible vs poisonous with 99% accuracy, showing SVM’s ability to deal with high dimensional and highly non linear datasets. </a:t>
            </a:r>
          </a:p>
        </p:txBody>
      </p:sp>
      <p:sp>
        <p:nvSpPr>
          <p:cNvPr id="4" name="Slide Number Placeholder 3"/>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3586442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I had today. Thank you for your time!</a:t>
            </a:r>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76387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characteristics or features that are included in this dataset. The class is our target variable, where p indicates poisonous and e indicates edible. Other features that were used include diameter of the mushroom cap, cap shape, cap surface, cap color, if the mushroom bruises or bleeds when it gets injured, and then more specific attributes about different parts of the mushroom. This includes different attributes about the gills, the stem, the veil, and the ring, as well as the spore print color. Finally, the habitat and season the mushrooms were found in were also considered. </a:t>
            </a:r>
          </a:p>
          <a:p>
            <a:r>
              <a:rPr lang="en-US" dirty="0"/>
              <a:t>There are 20 attributes in total, with three numerical features: cap diameter, stem height, and stem width. The rest of the features are categorical. </a:t>
            </a:r>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were included to greater understand the attributes of mushrooms; parts of the dataset included attributes about the gills, the ring, the veil, and the cap. Considering I didn’t really know anything about mushrooms before doing this study, it was good background information to have to better understand the dataset I was working with. </a:t>
            </a:r>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12739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massive dataset, there was a lot of filtering and cleaning necessary. </a:t>
            </a:r>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basic things about the original dataset; it started out with 61k instances and every single row had an </a:t>
            </a:r>
            <a:r>
              <a:rPr lang="en-US" dirty="0" err="1"/>
              <a:t>NaN</a:t>
            </a:r>
            <a:r>
              <a:rPr lang="en-US" dirty="0"/>
              <a:t> value, which means that I couldn’t necessarily remove all of the rows with missing values because I essentially wouldn’t have a dataset remaining.</a:t>
            </a:r>
          </a:p>
          <a:p>
            <a:endParaRPr lang="en-US" dirty="0"/>
          </a:p>
          <a:p>
            <a:r>
              <a:rPr lang="en-US" dirty="0"/>
              <a:t>Considering there was a lot of instances, there was a lot of filtering that had to be done.</a:t>
            </a:r>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407099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narrow the dataset down, duplicates and observations without the target variable were dropped. In addition to this, observations without cap surface were also dropped, because it had the greatest amount of missing values. In addition to this, the dataset was </a:t>
            </a:r>
            <a:r>
              <a:rPr lang="en-US" dirty="0" err="1"/>
              <a:t>subsetted</a:t>
            </a:r>
            <a:r>
              <a:rPr lang="en-US" dirty="0"/>
              <a:t> by removing gill spacing, gill attachment, and stem root in order to narrow down the dataset to an ideal amount. The final size was 3883 instances. </a:t>
            </a:r>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297717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Bitter"/>
              </a:rPr>
              <a:t>Because the 'class' column is a categorical variable, this value must be converted into a numerical format that can be used for classification. In the mushroom dataset, many of the variables can be one-hot encoded to transform the categorial variables into binary vectors that represent the presence or absence of each category. For the class column specifically, one-hot encoding was used to encode poisonous to 1 and edible as 0.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258641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class feature here only has two outcomes (edible versus poisonous), it is perfect to use logistic regression. The underlying assumption is that the mushroom observations are independent from each other and don’t depend on any other observations.</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58580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customXml" Target="../ink/ink4.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customXml" Target="../ink/ink3.xml"/><Relationship Id="rId4" Type="http://schemas.openxmlformats.org/officeDocument/2006/relationships/image" Target="../media/image21.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customXml" Target="../ink/ink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customXml" Target="../ink/ink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customXml" Target="../ink/ink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customXml" Target="../ink/ink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ite Mushrooms In Green Blur Bokeh Background HD Mushroom Wallpapers | HD  Wallpapers | ID #75805">
            <a:extLst>
              <a:ext uri="{FF2B5EF4-FFF2-40B4-BE49-F238E27FC236}">
                <a16:creationId xmlns:a16="http://schemas.microsoft.com/office/drawing/2014/main" id="{F376CC92-E3C1-F791-9895-C9D9479E7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2" t="4762"/>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9AD8595-FA9C-E72B-D9B1-2E2A6F72194D}"/>
              </a:ext>
            </a:extLst>
          </p:cNvPr>
          <p:cNvSpPr/>
          <p:nvPr/>
        </p:nvSpPr>
        <p:spPr>
          <a:xfrm>
            <a:off x="332155" y="497898"/>
            <a:ext cx="4508350" cy="2627439"/>
          </a:xfrm>
          <a:prstGeom prst="roundRect">
            <a:avLst/>
          </a:prstGeom>
          <a:solidFill>
            <a:srgbClr val="2A41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418651" y="497898"/>
            <a:ext cx="4335358" cy="2306960"/>
          </a:xfrm>
          <a:ln>
            <a:noFill/>
          </a:ln>
        </p:spPr>
        <p:txBody>
          <a:bodyPr>
            <a:normAutofit/>
          </a:bodyPr>
          <a:lstStyle/>
          <a:p>
            <a:pPr algn="ctr"/>
            <a:r>
              <a:rPr lang="en-US" dirty="0">
                <a:solidFill>
                  <a:schemeClr val="bg1"/>
                </a:solidFill>
              </a:rPr>
              <a:t>Mushroom Classification </a:t>
            </a:r>
            <a:br>
              <a:rPr lang="en-US" dirty="0">
                <a:solidFill>
                  <a:schemeClr val="bg1"/>
                </a:solidFill>
              </a:rPr>
            </a:br>
            <a:r>
              <a:rPr lang="en-US" sz="2800" dirty="0">
                <a:solidFill>
                  <a:schemeClr val="bg1"/>
                </a:solidFill>
              </a:rPr>
              <a:t>Amulya Tamma </a:t>
            </a:r>
            <a:endParaRPr lang="en-US" dirty="0">
              <a:solidFill>
                <a:schemeClr val="bg1"/>
              </a:solidFill>
            </a:endParaRP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F69-79A6-1CE3-E83B-5449EB7E5963}"/>
              </a:ext>
            </a:extLst>
          </p:cNvPr>
          <p:cNvSpPr>
            <a:spLocks noGrp="1"/>
          </p:cNvSpPr>
          <p:nvPr>
            <p:ph type="title"/>
          </p:nvPr>
        </p:nvSpPr>
        <p:spPr/>
        <p:txBody>
          <a:bodyPr/>
          <a:lstStyle/>
          <a:p>
            <a:r>
              <a:rPr lang="en-US" dirty="0"/>
              <a:t>Preparing the Dataset</a:t>
            </a:r>
          </a:p>
        </p:txBody>
      </p:sp>
      <p:sp>
        <p:nvSpPr>
          <p:cNvPr id="3" name="Content Placeholder 2">
            <a:extLst>
              <a:ext uri="{FF2B5EF4-FFF2-40B4-BE49-F238E27FC236}">
                <a16:creationId xmlns:a16="http://schemas.microsoft.com/office/drawing/2014/main" id="{3D405B04-E8C4-273F-415C-1B3326A1CDF5}"/>
              </a:ext>
            </a:extLst>
          </p:cNvPr>
          <p:cNvSpPr>
            <a:spLocks noGrp="1"/>
          </p:cNvSpPr>
          <p:nvPr>
            <p:ph sz="quarter" idx="10"/>
          </p:nvPr>
        </p:nvSpPr>
        <p:spPr>
          <a:xfrm>
            <a:off x="929640" y="2153285"/>
            <a:ext cx="10043160" cy="3500438"/>
          </a:xfrm>
        </p:spPr>
        <p:txBody>
          <a:bodyPr/>
          <a:lstStyle/>
          <a:p>
            <a:r>
              <a:rPr lang="en-US" dirty="0"/>
              <a:t>80% Training Data &amp; 20% Test Data</a:t>
            </a:r>
          </a:p>
          <a:p>
            <a:r>
              <a:rPr lang="en-US" dirty="0"/>
              <a:t>Data is randomized within splitting to ensure random distribution. </a:t>
            </a:r>
          </a:p>
          <a:p>
            <a:r>
              <a:rPr lang="en-US" dirty="0"/>
              <a:t>Originally using solely quantitative, continuous variables [cap diameter, stem height, stem width]</a:t>
            </a:r>
          </a:p>
        </p:txBody>
      </p:sp>
      <p:sp>
        <p:nvSpPr>
          <p:cNvPr id="5" name="Slide Number Placeholder 4">
            <a:extLst>
              <a:ext uri="{FF2B5EF4-FFF2-40B4-BE49-F238E27FC236}">
                <a16:creationId xmlns:a16="http://schemas.microsoft.com/office/drawing/2014/main" id="{2F8E44DF-E442-7A6A-2B17-0A860A8D06C6}"/>
              </a:ext>
            </a:extLst>
          </p:cNvPr>
          <p:cNvSpPr>
            <a:spLocks noGrp="1"/>
          </p:cNvSpPr>
          <p:nvPr>
            <p:ph type="sldNum" sz="quarter" idx="4"/>
          </p:nvPr>
        </p:nvSpPr>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A831755E-CC0D-6B05-A039-905028AC8081}"/>
              </a:ext>
            </a:extLst>
          </p:cNvPr>
          <p:cNvPicPr>
            <a:picLocks noChangeAspect="1"/>
          </p:cNvPicPr>
          <p:nvPr/>
        </p:nvPicPr>
        <p:blipFill>
          <a:blip r:embed="rId3"/>
          <a:stretch>
            <a:fillRect/>
          </a:stretch>
        </p:blipFill>
        <p:spPr>
          <a:xfrm>
            <a:off x="1219200" y="4081879"/>
            <a:ext cx="8202170" cy="1571844"/>
          </a:xfrm>
          <a:prstGeom prst="rect">
            <a:avLst/>
          </a:prstGeom>
        </p:spPr>
      </p:pic>
      <p:pic>
        <p:nvPicPr>
          <p:cNvPr id="8" name="Picture 7" descr="A group of mushrooms and plants&#10;&#10;Description automatically generated">
            <a:extLst>
              <a:ext uri="{FF2B5EF4-FFF2-40B4-BE49-F238E27FC236}">
                <a16:creationId xmlns:a16="http://schemas.microsoft.com/office/drawing/2014/main" id="{A977B6C1-82FA-7ACE-DA90-8F696EEE1C34}"/>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C9A71169-BC8B-9AA9-F674-42936BE87363}"/>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F3FE2D55-EC08-CB7A-4770-141754F2291B}"/>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3562516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E21A35-90B9-F235-7F48-11B56D97F6A4}"/>
              </a:ext>
            </a:extLst>
          </p:cNvPr>
          <p:cNvSpPr>
            <a:spLocks noGrp="1"/>
          </p:cNvSpPr>
          <p:nvPr>
            <p:ph type="title"/>
          </p:nvPr>
        </p:nvSpPr>
        <p:spPr>
          <a:xfrm>
            <a:off x="912629" y="598947"/>
            <a:ext cx="10515600" cy="1325563"/>
          </a:xfrm>
        </p:spPr>
        <p:txBody>
          <a:bodyPr/>
          <a:lstStyle/>
          <a:p>
            <a:r>
              <a:rPr lang="en-US" dirty="0"/>
              <a:t>Logistic Regression Model</a:t>
            </a:r>
          </a:p>
        </p:txBody>
      </p:sp>
      <p:sp>
        <p:nvSpPr>
          <p:cNvPr id="5" name="Content Placeholder 4">
            <a:extLst>
              <a:ext uri="{FF2B5EF4-FFF2-40B4-BE49-F238E27FC236}">
                <a16:creationId xmlns:a16="http://schemas.microsoft.com/office/drawing/2014/main" id="{26342BB7-ACF3-5240-804A-0BA9C5D19FF1}"/>
              </a:ext>
            </a:extLst>
          </p:cNvPr>
          <p:cNvSpPr>
            <a:spLocks noGrp="1"/>
          </p:cNvSpPr>
          <p:nvPr>
            <p:ph sz="quarter" idx="11"/>
          </p:nvPr>
        </p:nvSpPr>
        <p:spPr>
          <a:xfrm>
            <a:off x="1356587" y="1893962"/>
            <a:ext cx="3032759" cy="3790310"/>
          </a:xfrm>
        </p:spPr>
        <p:txBody>
          <a:bodyPr/>
          <a:lstStyle/>
          <a:p>
            <a:r>
              <a:rPr lang="en-US" noProof="1"/>
              <a:t>Okay results, with accuracy of 0.70</a:t>
            </a:r>
          </a:p>
          <a:p>
            <a:r>
              <a:rPr lang="en-US" noProof="1"/>
              <a:t>Fit_intercept= True to estimate bias &amp; improve overall performance</a:t>
            </a:r>
          </a:p>
          <a:p>
            <a:r>
              <a:rPr lang="en-US" noProof="1"/>
              <a:t>Does better predicting poisonous mushrooms than edible mushrooms</a:t>
            </a:r>
          </a:p>
          <a:p>
            <a:endParaRPr lang="en-US" noProof="1"/>
          </a:p>
          <a:p>
            <a:endParaRPr lang="en-US" noProof="1"/>
          </a:p>
        </p:txBody>
      </p:sp>
      <p:sp>
        <p:nvSpPr>
          <p:cNvPr id="3" name="Slide Number Placeholder 2">
            <a:extLst>
              <a:ext uri="{FF2B5EF4-FFF2-40B4-BE49-F238E27FC236}">
                <a16:creationId xmlns:a16="http://schemas.microsoft.com/office/drawing/2014/main" id="{2244084A-0289-782C-C2AC-07E397FB0C46}"/>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11</a:t>
            </a:fld>
            <a:endParaRPr lang="en-US" dirty="0"/>
          </a:p>
        </p:txBody>
      </p:sp>
      <p:pic>
        <p:nvPicPr>
          <p:cNvPr id="2" name="Picture 1" descr="A group of mushrooms and plants&#10;&#10;Description automatically generated">
            <a:extLst>
              <a:ext uri="{FF2B5EF4-FFF2-40B4-BE49-F238E27FC236}">
                <a16:creationId xmlns:a16="http://schemas.microsoft.com/office/drawing/2014/main" id="{E9BFD971-6D12-0A50-6EF7-61BBF0C79C77}"/>
              </a:ext>
            </a:extLst>
          </p:cNvPr>
          <p:cNvPicPr>
            <a:picLocks noChangeAspect="1"/>
          </p:cNvPicPr>
          <p:nvPr/>
        </p:nvPicPr>
        <p:blipFill rotWithShape="1">
          <a:blip r:embed="rId3">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6" name="Picture 5" descr="A group of mushrooms and plants&#10;&#10;Description automatically generated">
            <a:extLst>
              <a:ext uri="{FF2B5EF4-FFF2-40B4-BE49-F238E27FC236}">
                <a16:creationId xmlns:a16="http://schemas.microsoft.com/office/drawing/2014/main" id="{F4B6E3CE-CC00-97D6-09A3-7217F8AFD05B}"/>
              </a:ext>
            </a:extLst>
          </p:cNvPr>
          <p:cNvPicPr>
            <a:picLocks noChangeAspect="1"/>
          </p:cNvPicPr>
          <p:nvPr/>
        </p:nvPicPr>
        <p:blipFill rotWithShape="1">
          <a:blip r:embed="rId3">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7" name="Picture 6" descr="A group of mushrooms and plants&#10;&#10;Description automatically generated">
            <a:extLst>
              <a:ext uri="{FF2B5EF4-FFF2-40B4-BE49-F238E27FC236}">
                <a16:creationId xmlns:a16="http://schemas.microsoft.com/office/drawing/2014/main" id="{40DCD738-C9FC-220F-1CDF-04477E36772E}"/>
              </a:ext>
            </a:extLst>
          </p:cNvPr>
          <p:cNvPicPr>
            <a:picLocks noChangeAspect="1"/>
          </p:cNvPicPr>
          <p:nvPr/>
        </p:nvPicPr>
        <p:blipFill rotWithShape="1">
          <a:blip r:embed="rId3">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pic>
        <p:nvPicPr>
          <p:cNvPr id="11" name="Picture 10">
            <a:extLst>
              <a:ext uri="{FF2B5EF4-FFF2-40B4-BE49-F238E27FC236}">
                <a16:creationId xmlns:a16="http://schemas.microsoft.com/office/drawing/2014/main" id="{677BC524-E0FB-FE3E-70DA-4984CA052082}"/>
              </a:ext>
            </a:extLst>
          </p:cNvPr>
          <p:cNvPicPr>
            <a:picLocks noChangeAspect="1"/>
          </p:cNvPicPr>
          <p:nvPr/>
        </p:nvPicPr>
        <p:blipFill rotWithShape="1">
          <a:blip r:embed="rId4"/>
          <a:srcRect r="19457"/>
          <a:stretch/>
        </p:blipFill>
        <p:spPr>
          <a:xfrm>
            <a:off x="5371514" y="1666585"/>
            <a:ext cx="5716175" cy="3753374"/>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75D94D1-CF61-203A-449C-80C90F366B14}"/>
                  </a:ext>
                </a:extLst>
              </p14:cNvPr>
              <p14:cNvContentPartPr/>
              <p14:nvPr/>
            </p14:nvContentPartPr>
            <p14:xfrm>
              <a:off x="8534040" y="4586520"/>
              <a:ext cx="440640" cy="46440"/>
            </p14:xfrm>
          </p:contentPart>
        </mc:Choice>
        <mc:Fallback xmlns="">
          <p:pic>
            <p:nvPicPr>
              <p:cNvPr id="14" name="Ink 13">
                <a:extLst>
                  <a:ext uri="{FF2B5EF4-FFF2-40B4-BE49-F238E27FC236}">
                    <a16:creationId xmlns:a16="http://schemas.microsoft.com/office/drawing/2014/main" id="{775D94D1-CF61-203A-449C-80C90F366B14}"/>
                  </a:ext>
                </a:extLst>
              </p:cNvPr>
              <p:cNvPicPr/>
              <p:nvPr/>
            </p:nvPicPr>
            <p:blipFill>
              <a:blip r:embed="rId6"/>
              <a:stretch>
                <a:fillRect/>
              </a:stretch>
            </p:blipFill>
            <p:spPr>
              <a:xfrm>
                <a:off x="8480040" y="4478880"/>
                <a:ext cx="548280" cy="262080"/>
              </a:xfrm>
              <a:prstGeom prst="rect">
                <a:avLst/>
              </a:prstGeom>
            </p:spPr>
          </p:pic>
        </mc:Fallback>
      </mc:AlternateContent>
    </p:spTree>
    <p:extLst>
      <p:ext uri="{BB962C8B-B14F-4D97-AF65-F5344CB8AC3E}">
        <p14:creationId xmlns:p14="http://schemas.microsoft.com/office/powerpoint/2010/main" val="259554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7421945" y="914401"/>
            <a:ext cx="4798858" cy="5029199"/>
          </a:xfrm>
        </p:spPr>
        <p:txBody>
          <a:bodyPr anchor="ctr">
            <a:normAutofit/>
          </a:bodyPr>
          <a:lstStyle/>
          <a:p>
            <a:r>
              <a:rPr lang="en-US" dirty="0"/>
              <a:t>Logistic Regression: Expanded Modeling</a:t>
            </a:r>
          </a:p>
        </p:txBody>
      </p:sp>
      <p:pic>
        <p:nvPicPr>
          <p:cNvPr id="9" name="Picture Placeholder 8" descr="A group of mushrooms growing on a tree stump&#10;&#10;Description automatically generated">
            <a:extLst>
              <a:ext uri="{FF2B5EF4-FFF2-40B4-BE49-F238E27FC236}">
                <a16:creationId xmlns:a16="http://schemas.microsoft.com/office/drawing/2014/main" id="{075C7978-DB80-903D-3E4B-8C1FCA1F0942}"/>
              </a:ext>
            </a:extLst>
          </p:cNvPr>
          <p:cNvPicPr>
            <a:picLocks noGrp="1" noChangeAspect="1"/>
          </p:cNvPicPr>
          <p:nvPr>
            <p:ph type="pic" sz="quarter" idx="10"/>
          </p:nvPr>
        </p:nvPicPr>
        <p:blipFill rotWithShape="1">
          <a:blip r:embed="rId3"/>
          <a:srcRect t="1095" r="2" b="32888"/>
          <a:stretch/>
        </p:blipFill>
        <p:spPr>
          <a:xfrm>
            <a:off x="930748" y="914400"/>
            <a:ext cx="5713393" cy="5029200"/>
          </a:xfrm>
          <a:prstGeom prst="roundRect">
            <a:avLst/>
          </a:prstGeom>
          <a:noFill/>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pic>
        <p:nvPicPr>
          <p:cNvPr id="14" name="Picture 13" descr="A group of mushrooms and plants&#10;&#10;Description automatically generated">
            <a:extLst>
              <a:ext uri="{FF2B5EF4-FFF2-40B4-BE49-F238E27FC236}">
                <a16:creationId xmlns:a16="http://schemas.microsoft.com/office/drawing/2014/main" id="{A1C2DE16-4CFC-C702-7032-07A8D4ECC9FE}"/>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a:off x="-1" y="5885551"/>
            <a:ext cx="4474417" cy="972449"/>
          </a:xfrm>
          <a:prstGeom prst="rect">
            <a:avLst/>
          </a:prstGeom>
        </p:spPr>
      </p:pic>
      <p:pic>
        <p:nvPicPr>
          <p:cNvPr id="18" name="Picture 17" descr="A group of mushrooms and plants&#10;&#10;Description automatically generated">
            <a:extLst>
              <a:ext uri="{FF2B5EF4-FFF2-40B4-BE49-F238E27FC236}">
                <a16:creationId xmlns:a16="http://schemas.microsoft.com/office/drawing/2014/main" id="{72898EB9-2AD2-9496-9942-74AD749CE7DE}"/>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a:off x="4157365" y="5885551"/>
            <a:ext cx="5408534" cy="972449"/>
          </a:xfrm>
          <a:prstGeom prst="rect">
            <a:avLst/>
          </a:prstGeom>
        </p:spPr>
      </p:pic>
      <p:pic>
        <p:nvPicPr>
          <p:cNvPr id="19" name="Picture 18" descr="A group of mushrooms and plants&#10;&#10;Description automatically generated">
            <a:extLst>
              <a:ext uri="{FF2B5EF4-FFF2-40B4-BE49-F238E27FC236}">
                <a16:creationId xmlns:a16="http://schemas.microsoft.com/office/drawing/2014/main" id="{095081E9-18E4-61BE-4EB3-08570481825E}"/>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a:off x="9248847" y="5943599"/>
            <a:ext cx="2943153" cy="914401"/>
          </a:xfrm>
          <a:prstGeom prst="rect">
            <a:avLst/>
          </a:prstGeom>
        </p:spPr>
      </p:pic>
      <p:pic>
        <p:nvPicPr>
          <p:cNvPr id="20" name="Picture 19" descr="A group of mushrooms and plants&#10;&#10;Description automatically generated">
            <a:extLst>
              <a:ext uri="{FF2B5EF4-FFF2-40B4-BE49-F238E27FC236}">
                <a16:creationId xmlns:a16="http://schemas.microsoft.com/office/drawing/2014/main" id="{B095A131-379B-2205-EE18-2F8790383CCC}"/>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flipV="1">
            <a:off x="-1" y="-2"/>
            <a:ext cx="4474417" cy="972449"/>
          </a:xfrm>
          <a:prstGeom prst="rect">
            <a:avLst/>
          </a:prstGeom>
        </p:spPr>
      </p:pic>
      <p:pic>
        <p:nvPicPr>
          <p:cNvPr id="21" name="Picture 20" descr="A group of mushrooms and plants&#10;&#10;Description automatically generated">
            <a:extLst>
              <a:ext uri="{FF2B5EF4-FFF2-40B4-BE49-F238E27FC236}">
                <a16:creationId xmlns:a16="http://schemas.microsoft.com/office/drawing/2014/main" id="{021A65A2-7209-5A69-FE83-AF40CA6D45AC}"/>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flipV="1">
            <a:off x="4157365" y="-2"/>
            <a:ext cx="5408534" cy="972449"/>
          </a:xfrm>
          <a:prstGeom prst="rect">
            <a:avLst/>
          </a:prstGeom>
        </p:spPr>
      </p:pic>
      <p:pic>
        <p:nvPicPr>
          <p:cNvPr id="22" name="Picture 21" descr="A group of mushrooms and plants&#10;&#10;Description automatically generated">
            <a:extLst>
              <a:ext uri="{FF2B5EF4-FFF2-40B4-BE49-F238E27FC236}">
                <a16:creationId xmlns:a16="http://schemas.microsoft.com/office/drawing/2014/main" id="{90327E6F-676C-A33B-AECC-BE1A87F176DD}"/>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flipV="1">
            <a:off x="9248847" y="58046"/>
            <a:ext cx="2943153" cy="914401"/>
          </a:xfrm>
          <a:prstGeom prst="rect">
            <a:avLst/>
          </a:prstGeom>
        </p:spPr>
      </p:pic>
    </p:spTree>
    <p:extLst>
      <p:ext uri="{BB962C8B-B14F-4D97-AF65-F5344CB8AC3E}">
        <p14:creationId xmlns:p14="http://schemas.microsoft.com/office/powerpoint/2010/main" val="996665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6041-E19B-8D76-F4AC-4BC67A5EC115}"/>
              </a:ext>
            </a:extLst>
          </p:cNvPr>
          <p:cNvSpPr>
            <a:spLocks noGrp="1"/>
          </p:cNvSpPr>
          <p:nvPr>
            <p:ph type="title"/>
          </p:nvPr>
        </p:nvSpPr>
        <p:spPr/>
        <p:txBody>
          <a:bodyPr/>
          <a:lstStyle/>
          <a:p>
            <a:r>
              <a:rPr lang="en-US" dirty="0"/>
              <a:t>Imputation &amp; Encoding of Categorical Variables</a:t>
            </a:r>
          </a:p>
        </p:txBody>
      </p:sp>
      <p:sp>
        <p:nvSpPr>
          <p:cNvPr id="3" name="Content Placeholder 2">
            <a:extLst>
              <a:ext uri="{FF2B5EF4-FFF2-40B4-BE49-F238E27FC236}">
                <a16:creationId xmlns:a16="http://schemas.microsoft.com/office/drawing/2014/main" id="{447405DC-B44E-1F4A-CBE6-158BB38DF626}"/>
              </a:ext>
            </a:extLst>
          </p:cNvPr>
          <p:cNvSpPr>
            <a:spLocks noGrp="1"/>
          </p:cNvSpPr>
          <p:nvPr>
            <p:ph sz="quarter" idx="10"/>
          </p:nvPr>
        </p:nvSpPr>
        <p:spPr/>
        <p:txBody>
          <a:bodyPr>
            <a:normAutofit lnSpcReduction="10000"/>
          </a:bodyPr>
          <a:lstStyle/>
          <a:p>
            <a:r>
              <a:rPr lang="en-US" dirty="0"/>
              <a:t>Using more features, but many </a:t>
            </a:r>
            <a:r>
              <a:rPr lang="en-US" dirty="0" err="1"/>
              <a:t>NaN</a:t>
            </a:r>
            <a:r>
              <a:rPr lang="en-US" dirty="0"/>
              <a:t> Values</a:t>
            </a:r>
          </a:p>
          <a:p>
            <a:r>
              <a:rPr lang="en-US" dirty="0"/>
              <a:t>Potential Effects: </a:t>
            </a:r>
          </a:p>
          <a:p>
            <a:pPr lvl="1"/>
            <a:r>
              <a:rPr lang="en-US" dirty="0"/>
              <a:t>Preservation of Data Integrity </a:t>
            </a:r>
          </a:p>
          <a:p>
            <a:pPr lvl="1"/>
            <a:r>
              <a:rPr lang="en-US" dirty="0"/>
              <a:t>Changes in Relationships</a:t>
            </a:r>
          </a:p>
          <a:p>
            <a:pPr lvl="1"/>
            <a:r>
              <a:rPr lang="en-US" dirty="0"/>
              <a:t>Assumption Violations </a:t>
            </a:r>
          </a:p>
          <a:p>
            <a:pPr lvl="1"/>
            <a:r>
              <a:rPr lang="en-US" dirty="0"/>
              <a:t>Overfitting</a:t>
            </a:r>
          </a:p>
          <a:p>
            <a:r>
              <a:rPr lang="en-US" dirty="0"/>
              <a:t>Mapping to Numerical</a:t>
            </a:r>
          </a:p>
          <a:p>
            <a:endParaRPr lang="en-US" dirty="0"/>
          </a:p>
        </p:txBody>
      </p:sp>
      <p:sp>
        <p:nvSpPr>
          <p:cNvPr id="5" name="Slide Number Placeholder 4">
            <a:extLst>
              <a:ext uri="{FF2B5EF4-FFF2-40B4-BE49-F238E27FC236}">
                <a16:creationId xmlns:a16="http://schemas.microsoft.com/office/drawing/2014/main" id="{418149D1-B7E9-3C68-CA2B-87088A2FB9E9}"/>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7" name="Picture 6">
            <a:extLst>
              <a:ext uri="{FF2B5EF4-FFF2-40B4-BE49-F238E27FC236}">
                <a16:creationId xmlns:a16="http://schemas.microsoft.com/office/drawing/2014/main" id="{5782D6DC-7B86-4761-35BE-448CC6544728}"/>
              </a:ext>
            </a:extLst>
          </p:cNvPr>
          <p:cNvPicPr>
            <a:picLocks noChangeAspect="1"/>
          </p:cNvPicPr>
          <p:nvPr/>
        </p:nvPicPr>
        <p:blipFill rotWithShape="1">
          <a:blip r:embed="rId3"/>
          <a:srcRect l="10689" r="25440"/>
          <a:stretch/>
        </p:blipFill>
        <p:spPr>
          <a:xfrm>
            <a:off x="4823706" y="2678154"/>
            <a:ext cx="6621534" cy="3312866"/>
          </a:xfrm>
          <a:prstGeom prst="rect">
            <a:avLst/>
          </a:prstGeom>
        </p:spPr>
      </p:pic>
      <p:pic>
        <p:nvPicPr>
          <p:cNvPr id="8" name="Picture 7" descr="A group of mushrooms and plants&#10;&#10;Description automatically generated">
            <a:extLst>
              <a:ext uri="{FF2B5EF4-FFF2-40B4-BE49-F238E27FC236}">
                <a16:creationId xmlns:a16="http://schemas.microsoft.com/office/drawing/2014/main" id="{55A80679-5272-AED4-3BB4-B5034A151198}"/>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553DBE56-3B79-428A-7AAB-12F1B31E684F}"/>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01303C90-CC3A-F9DF-D641-C80B0387C44B}"/>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143315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59D1-B4AE-6A15-4B7C-A4A4EF5B77E5}"/>
              </a:ext>
            </a:extLst>
          </p:cNvPr>
          <p:cNvSpPr>
            <a:spLocks noGrp="1"/>
          </p:cNvSpPr>
          <p:nvPr>
            <p:ph type="title"/>
          </p:nvPr>
        </p:nvSpPr>
        <p:spPr/>
        <p:txBody>
          <a:bodyPr/>
          <a:lstStyle/>
          <a:p>
            <a:r>
              <a:rPr lang="en-US" dirty="0"/>
              <a:t>Logistic Regression </a:t>
            </a:r>
          </a:p>
        </p:txBody>
      </p:sp>
      <p:sp>
        <p:nvSpPr>
          <p:cNvPr id="3" name="Content Placeholder 2">
            <a:extLst>
              <a:ext uri="{FF2B5EF4-FFF2-40B4-BE49-F238E27FC236}">
                <a16:creationId xmlns:a16="http://schemas.microsoft.com/office/drawing/2014/main" id="{AA9C78CD-CB13-317D-E46C-7CB901F2DABE}"/>
              </a:ext>
            </a:extLst>
          </p:cNvPr>
          <p:cNvSpPr>
            <a:spLocks noGrp="1"/>
          </p:cNvSpPr>
          <p:nvPr>
            <p:ph sz="quarter" idx="10"/>
          </p:nvPr>
        </p:nvSpPr>
        <p:spPr>
          <a:xfrm>
            <a:off x="929640" y="2153285"/>
            <a:ext cx="3819341" cy="3500438"/>
          </a:xfrm>
        </p:spPr>
        <p:txBody>
          <a:bodyPr/>
          <a:lstStyle/>
          <a:p>
            <a:r>
              <a:rPr lang="en-US" dirty="0"/>
              <a:t>Goal: greater than 70% accuracy</a:t>
            </a:r>
          </a:p>
          <a:p>
            <a:r>
              <a:rPr lang="en-US" dirty="0"/>
              <a:t>98% accuracy</a:t>
            </a:r>
          </a:p>
          <a:p>
            <a:r>
              <a:rPr lang="en-US" dirty="0"/>
              <a:t>Imputation had less of an effect than I would have guessed</a:t>
            </a:r>
          </a:p>
        </p:txBody>
      </p:sp>
      <p:sp>
        <p:nvSpPr>
          <p:cNvPr id="5" name="Slide Number Placeholder 4">
            <a:extLst>
              <a:ext uri="{FF2B5EF4-FFF2-40B4-BE49-F238E27FC236}">
                <a16:creationId xmlns:a16="http://schemas.microsoft.com/office/drawing/2014/main" id="{B44C67DF-0B01-6A88-BB22-6B8FC1221A06}"/>
              </a:ext>
            </a:extLst>
          </p:cNvPr>
          <p:cNvSpPr>
            <a:spLocks noGrp="1"/>
          </p:cNvSpPr>
          <p:nvPr>
            <p:ph type="sldNum" sz="quarter" idx="4"/>
          </p:nvPr>
        </p:nvSpPr>
        <p:spPr/>
        <p:txBody>
          <a:bodyPr/>
          <a:lstStyle/>
          <a:p>
            <a:fld id="{B5CEABB6-07DC-46E8-9B57-56EC44A396E5}" type="slidenum">
              <a:rPr lang="en-US" smtClean="0"/>
              <a:pPr/>
              <a:t>14</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03EAAA44-2355-6FF1-C566-96ECEB41D38B}"/>
              </a:ext>
            </a:extLst>
          </p:cNvPr>
          <p:cNvPicPr>
            <a:picLocks noChangeAspect="1"/>
          </p:cNvPicPr>
          <p:nvPr/>
        </p:nvPicPr>
        <p:blipFill rotWithShape="1">
          <a:blip r:embed="rId3">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BC25E510-C6AE-F773-BA46-4D8F5AA1E5A1}"/>
              </a:ext>
            </a:extLst>
          </p:cNvPr>
          <p:cNvPicPr>
            <a:picLocks noChangeAspect="1"/>
          </p:cNvPicPr>
          <p:nvPr/>
        </p:nvPicPr>
        <p:blipFill rotWithShape="1">
          <a:blip r:embed="rId3">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A52B51D3-A353-4525-3551-C5065687ABF4}"/>
              </a:ext>
            </a:extLst>
          </p:cNvPr>
          <p:cNvPicPr>
            <a:picLocks noChangeAspect="1"/>
          </p:cNvPicPr>
          <p:nvPr/>
        </p:nvPicPr>
        <p:blipFill rotWithShape="1">
          <a:blip r:embed="rId3">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pic>
        <p:nvPicPr>
          <p:cNvPr id="7" name="Picture 6">
            <a:extLst>
              <a:ext uri="{FF2B5EF4-FFF2-40B4-BE49-F238E27FC236}">
                <a16:creationId xmlns:a16="http://schemas.microsoft.com/office/drawing/2014/main" id="{25FEB89A-A97A-C593-F2E6-2173DB8BE52C}"/>
              </a:ext>
            </a:extLst>
          </p:cNvPr>
          <p:cNvPicPr>
            <a:picLocks noChangeAspect="1"/>
          </p:cNvPicPr>
          <p:nvPr/>
        </p:nvPicPr>
        <p:blipFill rotWithShape="1">
          <a:blip r:embed="rId4"/>
          <a:srcRect l="15713"/>
          <a:stretch/>
        </p:blipFill>
        <p:spPr>
          <a:xfrm>
            <a:off x="4748981" y="1581143"/>
            <a:ext cx="6873240" cy="4791744"/>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C457BCE-266A-22AA-55F2-38D21877AEBF}"/>
                  </a:ext>
                </a:extLst>
              </p14:cNvPr>
              <p14:cNvContentPartPr/>
              <p14:nvPr/>
            </p14:nvContentPartPr>
            <p14:xfrm>
              <a:off x="6644760" y="5607840"/>
              <a:ext cx="486000" cy="32400"/>
            </p14:xfrm>
          </p:contentPart>
        </mc:Choice>
        <mc:Fallback xmlns="">
          <p:pic>
            <p:nvPicPr>
              <p:cNvPr id="11" name="Ink 10">
                <a:extLst>
                  <a:ext uri="{FF2B5EF4-FFF2-40B4-BE49-F238E27FC236}">
                    <a16:creationId xmlns:a16="http://schemas.microsoft.com/office/drawing/2014/main" id="{BC457BCE-266A-22AA-55F2-38D21877AEBF}"/>
                  </a:ext>
                </a:extLst>
              </p:cNvPr>
              <p:cNvPicPr/>
              <p:nvPr/>
            </p:nvPicPr>
            <p:blipFill>
              <a:blip r:embed="rId6"/>
              <a:stretch>
                <a:fillRect/>
              </a:stretch>
            </p:blipFill>
            <p:spPr>
              <a:xfrm>
                <a:off x="6590760" y="5499840"/>
                <a:ext cx="593640" cy="248040"/>
              </a:xfrm>
              <a:prstGeom prst="rect">
                <a:avLst/>
              </a:prstGeom>
            </p:spPr>
          </p:pic>
        </mc:Fallback>
      </mc:AlternateContent>
    </p:spTree>
    <p:extLst>
      <p:ext uri="{BB962C8B-B14F-4D97-AF65-F5344CB8AC3E}">
        <p14:creationId xmlns:p14="http://schemas.microsoft.com/office/powerpoint/2010/main" val="136141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E560-B482-AB2C-A5FA-696AFA0650F0}"/>
              </a:ext>
            </a:extLst>
          </p:cNvPr>
          <p:cNvSpPr>
            <a:spLocks noGrp="1"/>
          </p:cNvSpPr>
          <p:nvPr>
            <p:ph type="title"/>
          </p:nvPr>
        </p:nvSpPr>
        <p:spPr/>
        <p:txBody>
          <a:bodyPr/>
          <a:lstStyle/>
          <a:p>
            <a:r>
              <a:rPr lang="en-US" dirty="0"/>
              <a:t>ROC Curves</a:t>
            </a:r>
          </a:p>
        </p:txBody>
      </p:sp>
      <p:sp>
        <p:nvSpPr>
          <p:cNvPr id="5" name="Slide Number Placeholder 4">
            <a:extLst>
              <a:ext uri="{FF2B5EF4-FFF2-40B4-BE49-F238E27FC236}">
                <a16:creationId xmlns:a16="http://schemas.microsoft.com/office/drawing/2014/main" id="{DE723232-A543-EE94-6012-30B041FEF817}"/>
              </a:ext>
            </a:extLst>
          </p:cNvPr>
          <p:cNvSpPr>
            <a:spLocks noGrp="1"/>
          </p:cNvSpPr>
          <p:nvPr>
            <p:ph type="sldNum" sz="quarter" idx="4"/>
          </p:nvPr>
        </p:nvSpPr>
        <p:spPr/>
        <p:txBody>
          <a:bodyPr/>
          <a:lstStyle/>
          <a:p>
            <a:fld id="{B5CEABB6-07DC-46E8-9B57-56EC44A396E5}" type="slidenum">
              <a:rPr lang="en-US" smtClean="0"/>
              <a:pPr/>
              <a:t>15</a:t>
            </a:fld>
            <a:endParaRPr lang="en-US" dirty="0"/>
          </a:p>
        </p:txBody>
      </p:sp>
      <p:pic>
        <p:nvPicPr>
          <p:cNvPr id="11" name="Picture 10" descr="A group of mushrooms and plants&#10;&#10;Description automatically generated">
            <a:extLst>
              <a:ext uri="{FF2B5EF4-FFF2-40B4-BE49-F238E27FC236}">
                <a16:creationId xmlns:a16="http://schemas.microsoft.com/office/drawing/2014/main" id="{E39BCB59-1540-A9E7-ADE2-540B13F3EE33}"/>
              </a:ext>
            </a:extLst>
          </p:cNvPr>
          <p:cNvPicPr>
            <a:picLocks noChangeAspect="1"/>
          </p:cNvPicPr>
          <p:nvPr/>
        </p:nvPicPr>
        <p:blipFill rotWithShape="1">
          <a:blip r:embed="rId3">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FE5B8B17-8A0E-FE4E-3AA0-09688B0BB12A}"/>
              </a:ext>
            </a:extLst>
          </p:cNvPr>
          <p:cNvPicPr>
            <a:picLocks noChangeAspect="1"/>
          </p:cNvPicPr>
          <p:nvPr/>
        </p:nvPicPr>
        <p:blipFill rotWithShape="1">
          <a:blip r:embed="rId3">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5F3AA262-9393-2FBF-717D-B72A4C6F95C8}"/>
              </a:ext>
            </a:extLst>
          </p:cNvPr>
          <p:cNvPicPr>
            <a:picLocks noChangeAspect="1"/>
          </p:cNvPicPr>
          <p:nvPr/>
        </p:nvPicPr>
        <p:blipFill rotWithShape="1">
          <a:blip r:embed="rId3">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pic>
        <p:nvPicPr>
          <p:cNvPr id="9" name="Picture 8">
            <a:extLst>
              <a:ext uri="{FF2B5EF4-FFF2-40B4-BE49-F238E27FC236}">
                <a16:creationId xmlns:a16="http://schemas.microsoft.com/office/drawing/2014/main" id="{1C541A13-2F95-8BE6-DB09-587EBE1A4BB6}"/>
              </a:ext>
            </a:extLst>
          </p:cNvPr>
          <p:cNvPicPr>
            <a:picLocks noChangeAspect="1"/>
          </p:cNvPicPr>
          <p:nvPr/>
        </p:nvPicPr>
        <p:blipFill>
          <a:blip r:embed="rId4"/>
          <a:stretch>
            <a:fillRect/>
          </a:stretch>
        </p:blipFill>
        <p:spPr>
          <a:xfrm>
            <a:off x="6096000" y="1861945"/>
            <a:ext cx="5730444" cy="4103550"/>
          </a:xfrm>
          <a:prstGeom prst="rect">
            <a:avLst/>
          </a:prstGeom>
        </p:spPr>
      </p:pic>
      <p:pic>
        <p:nvPicPr>
          <p:cNvPr id="7" name="Picture 6">
            <a:extLst>
              <a:ext uri="{FF2B5EF4-FFF2-40B4-BE49-F238E27FC236}">
                <a16:creationId xmlns:a16="http://schemas.microsoft.com/office/drawing/2014/main" id="{41964E74-2268-44F9-4D01-5C94D7F3AE6F}"/>
              </a:ext>
            </a:extLst>
          </p:cNvPr>
          <p:cNvPicPr>
            <a:picLocks noChangeAspect="1"/>
          </p:cNvPicPr>
          <p:nvPr/>
        </p:nvPicPr>
        <p:blipFill>
          <a:blip r:embed="rId5"/>
          <a:stretch>
            <a:fillRect/>
          </a:stretch>
        </p:blipFill>
        <p:spPr>
          <a:xfrm>
            <a:off x="657804" y="1861945"/>
            <a:ext cx="5224837" cy="3791778"/>
          </a:xfrm>
          <a:prstGeom prst="rect">
            <a:avLst/>
          </a:prstGeom>
        </p:spPr>
      </p:pic>
    </p:spTree>
    <p:extLst>
      <p:ext uri="{BB962C8B-B14F-4D97-AF65-F5344CB8AC3E}">
        <p14:creationId xmlns:p14="http://schemas.microsoft.com/office/powerpoint/2010/main" val="2730316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765174" y="2568484"/>
            <a:ext cx="4802372" cy="1721030"/>
          </a:xfrm>
        </p:spPr>
        <p:txBody>
          <a:bodyPr>
            <a:normAutofit fontScale="90000"/>
          </a:bodyPr>
          <a:lstStyle/>
          <a:p>
            <a:r>
              <a:rPr lang="en-US" sz="6000" dirty="0"/>
              <a:t>SVM Modeling using RBF</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16</a:t>
            </a:fld>
            <a:endParaRPr lang="en-US" dirty="0"/>
          </a:p>
        </p:txBody>
      </p:sp>
      <p:pic>
        <p:nvPicPr>
          <p:cNvPr id="9" name="Picture Placeholder 8" descr="A group of mushrooms growing in the moss&#10;&#10;Description automatically generated">
            <a:extLst>
              <a:ext uri="{FF2B5EF4-FFF2-40B4-BE49-F238E27FC236}">
                <a16:creationId xmlns:a16="http://schemas.microsoft.com/office/drawing/2014/main" id="{67EA7692-75CE-6A41-F690-55C74F20CA9C}"/>
              </a:ext>
            </a:extLst>
          </p:cNvPr>
          <p:cNvPicPr>
            <a:picLocks noGrp="1" noChangeAspect="1"/>
          </p:cNvPicPr>
          <p:nvPr>
            <p:ph type="pic" sz="quarter" idx="10"/>
          </p:nvPr>
        </p:nvPicPr>
        <p:blipFill>
          <a:blip r:embed="rId3"/>
          <a:srcRect l="14499" r="14499"/>
          <a:stretch>
            <a:fillRect/>
          </a:stretch>
        </p:blipFill>
        <p:spPr>
          <a:xfrm>
            <a:off x="5713413" y="920750"/>
            <a:ext cx="5713413" cy="5029200"/>
          </a:xfrm>
          <a:prstGeom prst="roundRect">
            <a:avLst/>
          </a:prstGeom>
        </p:spPr>
      </p:pic>
      <p:pic>
        <p:nvPicPr>
          <p:cNvPr id="11" name="Picture 10" descr="A group of mushrooms and plants&#10;&#10;Description automatically generated">
            <a:extLst>
              <a:ext uri="{FF2B5EF4-FFF2-40B4-BE49-F238E27FC236}">
                <a16:creationId xmlns:a16="http://schemas.microsoft.com/office/drawing/2014/main" id="{FB7F7413-276A-A789-7425-ECA3D7595158}"/>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a:off x="-1" y="5885551"/>
            <a:ext cx="4474417" cy="972449"/>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E4679108-762D-EAEF-C0F5-BF454B12C30E}"/>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a:off x="4157365" y="5885551"/>
            <a:ext cx="5408534" cy="972449"/>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44BE5FF6-8580-24BA-E663-AF50418991B1}"/>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a:off x="9248847" y="5943599"/>
            <a:ext cx="2943153" cy="914401"/>
          </a:xfrm>
          <a:prstGeom prst="rect">
            <a:avLst/>
          </a:prstGeom>
        </p:spPr>
      </p:pic>
      <p:pic>
        <p:nvPicPr>
          <p:cNvPr id="14" name="Picture 13" descr="A group of mushrooms and plants&#10;&#10;Description automatically generated">
            <a:extLst>
              <a:ext uri="{FF2B5EF4-FFF2-40B4-BE49-F238E27FC236}">
                <a16:creationId xmlns:a16="http://schemas.microsoft.com/office/drawing/2014/main" id="{FA420FB7-19B3-91C5-FA73-2C56C8AC22F1}"/>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flipV="1">
            <a:off x="-1" y="-2"/>
            <a:ext cx="4474417" cy="972449"/>
          </a:xfrm>
          <a:prstGeom prst="rect">
            <a:avLst/>
          </a:prstGeom>
        </p:spPr>
      </p:pic>
      <p:pic>
        <p:nvPicPr>
          <p:cNvPr id="16" name="Picture 15" descr="A group of mushrooms and plants&#10;&#10;Description automatically generated">
            <a:extLst>
              <a:ext uri="{FF2B5EF4-FFF2-40B4-BE49-F238E27FC236}">
                <a16:creationId xmlns:a16="http://schemas.microsoft.com/office/drawing/2014/main" id="{38E0F96F-C748-E13E-3D1C-D68E07CA8173}"/>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flipV="1">
            <a:off x="4157365" y="-2"/>
            <a:ext cx="5408534" cy="972449"/>
          </a:xfrm>
          <a:prstGeom prst="rect">
            <a:avLst/>
          </a:prstGeom>
        </p:spPr>
      </p:pic>
      <p:pic>
        <p:nvPicPr>
          <p:cNvPr id="17" name="Picture 16" descr="A group of mushrooms and plants&#10;&#10;Description automatically generated">
            <a:extLst>
              <a:ext uri="{FF2B5EF4-FFF2-40B4-BE49-F238E27FC236}">
                <a16:creationId xmlns:a16="http://schemas.microsoft.com/office/drawing/2014/main" id="{118B87C3-0076-9B82-CE28-AE2EB6B2F951}"/>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flipV="1">
            <a:off x="9248847" y="58046"/>
            <a:ext cx="2943153" cy="914401"/>
          </a:xfrm>
          <a:prstGeom prst="rect">
            <a:avLst/>
          </a:prstGeom>
        </p:spPr>
      </p:pic>
    </p:spTree>
    <p:extLst>
      <p:ext uri="{BB962C8B-B14F-4D97-AF65-F5344CB8AC3E}">
        <p14:creationId xmlns:p14="http://schemas.microsoft.com/office/powerpoint/2010/main" val="251870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2230-3B66-C58B-B900-4184B12ECE8A}"/>
              </a:ext>
            </a:extLst>
          </p:cNvPr>
          <p:cNvSpPr>
            <a:spLocks noGrp="1"/>
          </p:cNvSpPr>
          <p:nvPr>
            <p:ph type="title"/>
          </p:nvPr>
        </p:nvSpPr>
        <p:spPr/>
        <p:txBody>
          <a:bodyPr/>
          <a:lstStyle/>
          <a:p>
            <a:r>
              <a:rPr lang="en-US" dirty="0"/>
              <a:t>SVM Modeling</a:t>
            </a:r>
          </a:p>
        </p:txBody>
      </p:sp>
      <p:sp>
        <p:nvSpPr>
          <p:cNvPr id="5" name="Slide Number Placeholder 4">
            <a:extLst>
              <a:ext uri="{FF2B5EF4-FFF2-40B4-BE49-F238E27FC236}">
                <a16:creationId xmlns:a16="http://schemas.microsoft.com/office/drawing/2014/main" id="{B63BB66A-AECA-E752-2063-0EF06717EDF4}"/>
              </a:ext>
            </a:extLst>
          </p:cNvPr>
          <p:cNvSpPr>
            <a:spLocks noGrp="1"/>
          </p:cNvSpPr>
          <p:nvPr>
            <p:ph type="sldNum" sz="quarter" idx="4"/>
          </p:nvPr>
        </p:nvSpPr>
        <p:spPr/>
        <p:txBody>
          <a:bodyPr/>
          <a:lstStyle/>
          <a:p>
            <a:fld id="{B5CEABB6-07DC-46E8-9B57-56EC44A396E5}" type="slidenum">
              <a:rPr lang="en-US" smtClean="0"/>
              <a:pPr/>
              <a:t>17</a:t>
            </a:fld>
            <a:endParaRPr lang="en-US" dirty="0"/>
          </a:p>
        </p:txBody>
      </p:sp>
      <p:pic>
        <p:nvPicPr>
          <p:cNvPr id="13" name="Picture 12">
            <a:extLst>
              <a:ext uri="{FF2B5EF4-FFF2-40B4-BE49-F238E27FC236}">
                <a16:creationId xmlns:a16="http://schemas.microsoft.com/office/drawing/2014/main" id="{56491893-2B03-73E7-F4F2-9F4B2FF6420F}"/>
              </a:ext>
            </a:extLst>
          </p:cNvPr>
          <p:cNvPicPr>
            <a:picLocks noChangeAspect="1"/>
          </p:cNvPicPr>
          <p:nvPr/>
        </p:nvPicPr>
        <p:blipFill>
          <a:blip r:embed="rId3"/>
          <a:stretch>
            <a:fillRect/>
          </a:stretch>
        </p:blipFill>
        <p:spPr>
          <a:xfrm>
            <a:off x="466541" y="1760373"/>
            <a:ext cx="5420511" cy="4617145"/>
          </a:xfrm>
          <a:prstGeom prst="rect">
            <a:avLst/>
          </a:prstGeom>
        </p:spPr>
      </p:pic>
      <p:pic>
        <p:nvPicPr>
          <p:cNvPr id="17" name="Picture 16">
            <a:extLst>
              <a:ext uri="{FF2B5EF4-FFF2-40B4-BE49-F238E27FC236}">
                <a16:creationId xmlns:a16="http://schemas.microsoft.com/office/drawing/2014/main" id="{2CC43CD7-FF6B-78F4-EDB0-BCD8A18CBF99}"/>
              </a:ext>
            </a:extLst>
          </p:cNvPr>
          <p:cNvPicPr>
            <a:picLocks noChangeAspect="1"/>
          </p:cNvPicPr>
          <p:nvPr/>
        </p:nvPicPr>
        <p:blipFill rotWithShape="1">
          <a:blip r:embed="rId4"/>
          <a:srcRect l="5318" t="-1422" r="-572" b="1422"/>
          <a:stretch/>
        </p:blipFill>
        <p:spPr>
          <a:xfrm>
            <a:off x="5887052" y="1635913"/>
            <a:ext cx="5943600" cy="4667901"/>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8C744A90-7B9A-21A4-2E7D-E0C25AFC2E7E}"/>
                  </a:ext>
                </a:extLst>
              </p14:cNvPr>
              <p14:cNvContentPartPr/>
              <p14:nvPr/>
            </p14:nvContentPartPr>
            <p14:xfrm>
              <a:off x="2241569" y="5618590"/>
              <a:ext cx="417960" cy="30960"/>
            </p14:xfrm>
          </p:contentPart>
        </mc:Choice>
        <mc:Fallback xmlns="">
          <p:pic>
            <p:nvPicPr>
              <p:cNvPr id="18" name="Ink 17">
                <a:extLst>
                  <a:ext uri="{FF2B5EF4-FFF2-40B4-BE49-F238E27FC236}">
                    <a16:creationId xmlns:a16="http://schemas.microsoft.com/office/drawing/2014/main" id="{8C744A90-7B9A-21A4-2E7D-E0C25AFC2E7E}"/>
                  </a:ext>
                </a:extLst>
              </p:cNvPr>
              <p:cNvPicPr/>
              <p:nvPr/>
            </p:nvPicPr>
            <p:blipFill>
              <a:blip r:embed="rId6"/>
              <a:stretch>
                <a:fillRect/>
              </a:stretch>
            </p:blipFill>
            <p:spPr>
              <a:xfrm>
                <a:off x="2187569" y="5510950"/>
                <a:ext cx="525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9AF9E56C-3187-8A55-B5EE-BCFD043271E3}"/>
                  </a:ext>
                </a:extLst>
              </p14:cNvPr>
              <p14:cNvContentPartPr/>
              <p14:nvPr/>
            </p14:nvContentPartPr>
            <p14:xfrm>
              <a:off x="7801769" y="5530390"/>
              <a:ext cx="470160" cy="360"/>
            </p14:xfrm>
          </p:contentPart>
        </mc:Choice>
        <mc:Fallback xmlns="">
          <p:pic>
            <p:nvPicPr>
              <p:cNvPr id="19" name="Ink 18">
                <a:extLst>
                  <a:ext uri="{FF2B5EF4-FFF2-40B4-BE49-F238E27FC236}">
                    <a16:creationId xmlns:a16="http://schemas.microsoft.com/office/drawing/2014/main" id="{9AF9E56C-3187-8A55-B5EE-BCFD043271E3}"/>
                  </a:ext>
                </a:extLst>
              </p:cNvPr>
              <p:cNvPicPr/>
              <p:nvPr/>
            </p:nvPicPr>
            <p:blipFill>
              <a:blip r:embed="rId8"/>
              <a:stretch>
                <a:fillRect/>
              </a:stretch>
            </p:blipFill>
            <p:spPr>
              <a:xfrm>
                <a:off x="7747769" y="5422390"/>
                <a:ext cx="577800" cy="216000"/>
              </a:xfrm>
              <a:prstGeom prst="rect">
                <a:avLst/>
              </a:prstGeom>
            </p:spPr>
          </p:pic>
        </mc:Fallback>
      </mc:AlternateContent>
      <p:pic>
        <p:nvPicPr>
          <p:cNvPr id="20" name="Picture 19" descr="A group of mushrooms and plants&#10;&#10;Description automatically generated">
            <a:extLst>
              <a:ext uri="{FF2B5EF4-FFF2-40B4-BE49-F238E27FC236}">
                <a16:creationId xmlns:a16="http://schemas.microsoft.com/office/drawing/2014/main" id="{344CC900-3E23-E71F-4D33-DA2F49AFCBC6}"/>
              </a:ext>
            </a:extLst>
          </p:cNvPr>
          <p:cNvPicPr>
            <a:picLocks noChangeAspect="1"/>
          </p:cNvPicPr>
          <p:nvPr/>
        </p:nvPicPr>
        <p:blipFill rotWithShape="1">
          <a:blip r:embed="rId9">
            <a:duotone>
              <a:schemeClr val="accent5">
                <a:shade val="45000"/>
                <a:satMod val="135000"/>
              </a:schemeClr>
              <a:prstClr val="white"/>
            </a:duotone>
            <a:alphaModFix amt="35000"/>
          </a:blip>
          <a:srcRect l="9871" b="66092"/>
          <a:stretch/>
        </p:blipFill>
        <p:spPr>
          <a:xfrm>
            <a:off x="0" y="6008923"/>
            <a:ext cx="5253848" cy="1317750"/>
          </a:xfrm>
          <a:prstGeom prst="rect">
            <a:avLst/>
          </a:prstGeom>
        </p:spPr>
      </p:pic>
      <p:pic>
        <p:nvPicPr>
          <p:cNvPr id="21" name="Picture 20" descr="A group of mushrooms and plants&#10;&#10;Description automatically generated">
            <a:extLst>
              <a:ext uri="{FF2B5EF4-FFF2-40B4-BE49-F238E27FC236}">
                <a16:creationId xmlns:a16="http://schemas.microsoft.com/office/drawing/2014/main" id="{67EFA5A4-1744-647E-45F3-EB5284FC8E35}"/>
              </a:ext>
            </a:extLst>
          </p:cNvPr>
          <p:cNvPicPr>
            <a:picLocks noChangeAspect="1"/>
          </p:cNvPicPr>
          <p:nvPr/>
        </p:nvPicPr>
        <p:blipFill rotWithShape="1">
          <a:blip r:embed="rId9">
            <a:duotone>
              <a:schemeClr val="accent5">
                <a:shade val="45000"/>
                <a:satMod val="135000"/>
              </a:schemeClr>
              <a:prstClr val="white"/>
            </a:duotone>
            <a:alphaModFix amt="35000"/>
          </a:blip>
          <a:srcRect b="69011"/>
          <a:stretch/>
        </p:blipFill>
        <p:spPr>
          <a:xfrm>
            <a:off x="4583402" y="6122396"/>
            <a:ext cx="5829300" cy="1204277"/>
          </a:xfrm>
          <a:prstGeom prst="rect">
            <a:avLst/>
          </a:prstGeom>
        </p:spPr>
      </p:pic>
      <p:pic>
        <p:nvPicPr>
          <p:cNvPr id="22" name="Picture 21" descr="A group of mushrooms and plants&#10;&#10;Description automatically generated">
            <a:extLst>
              <a:ext uri="{FF2B5EF4-FFF2-40B4-BE49-F238E27FC236}">
                <a16:creationId xmlns:a16="http://schemas.microsoft.com/office/drawing/2014/main" id="{D8BBE102-F12A-2342-0CFB-4307EB5649B2}"/>
              </a:ext>
            </a:extLst>
          </p:cNvPr>
          <p:cNvPicPr>
            <a:picLocks noChangeAspect="1"/>
          </p:cNvPicPr>
          <p:nvPr/>
        </p:nvPicPr>
        <p:blipFill rotWithShape="1">
          <a:blip r:embed="rId9">
            <a:duotone>
              <a:schemeClr val="accent5">
                <a:shade val="45000"/>
                <a:satMod val="135000"/>
              </a:schemeClr>
              <a:prstClr val="white"/>
            </a:duotone>
            <a:alphaModFix amt="35000"/>
          </a:blip>
          <a:srcRect r="57975" b="69011"/>
          <a:stretch/>
        </p:blipFill>
        <p:spPr>
          <a:xfrm>
            <a:off x="9742256" y="6122396"/>
            <a:ext cx="2449744" cy="1204277"/>
          </a:xfrm>
          <a:prstGeom prst="rect">
            <a:avLst/>
          </a:prstGeom>
        </p:spPr>
      </p:pic>
    </p:spTree>
    <p:extLst>
      <p:ext uri="{BB962C8B-B14F-4D97-AF65-F5344CB8AC3E}">
        <p14:creationId xmlns:p14="http://schemas.microsoft.com/office/powerpoint/2010/main" val="3289435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800894" y="2034539"/>
            <a:ext cx="4802372" cy="2788919"/>
          </a:xfrm>
        </p:spPr>
        <p:txBody>
          <a:bodyPr>
            <a:normAutofit fontScale="90000"/>
          </a:bodyPr>
          <a:lstStyle/>
          <a:p>
            <a:r>
              <a:rPr lang="en-US" sz="6000" dirty="0"/>
              <a:t>SVM Modeling with Different Kernels</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18</a:t>
            </a:fld>
            <a:endParaRPr lang="en-US" dirty="0"/>
          </a:p>
        </p:txBody>
      </p:sp>
      <p:pic>
        <p:nvPicPr>
          <p:cNvPr id="9" name="Picture Placeholder 8" descr="A snail on a mushroom&#10;&#10;Description automatically generated">
            <a:extLst>
              <a:ext uri="{FF2B5EF4-FFF2-40B4-BE49-F238E27FC236}">
                <a16:creationId xmlns:a16="http://schemas.microsoft.com/office/drawing/2014/main" id="{BF496458-E29F-06A8-91C4-A25C5E02C012}"/>
              </a:ext>
            </a:extLst>
          </p:cNvPr>
          <p:cNvPicPr>
            <a:picLocks noGrp="1" noChangeAspect="1"/>
          </p:cNvPicPr>
          <p:nvPr>
            <p:ph type="pic" sz="quarter" idx="10"/>
          </p:nvPr>
        </p:nvPicPr>
        <p:blipFill>
          <a:blip r:embed="rId3"/>
          <a:srcRect l="12132" r="12132"/>
          <a:stretch>
            <a:fillRect/>
          </a:stretch>
        </p:blipFill>
        <p:spPr>
          <a:xfrm>
            <a:off x="5677693" y="914399"/>
            <a:ext cx="5713413" cy="5029200"/>
          </a:xfrm>
          <a:prstGeom prst="roundRect">
            <a:avLst/>
          </a:prstGeom>
        </p:spPr>
      </p:pic>
      <p:pic>
        <p:nvPicPr>
          <p:cNvPr id="11" name="Picture 10" descr="A group of mushrooms and plants&#10;&#10;Description automatically generated">
            <a:extLst>
              <a:ext uri="{FF2B5EF4-FFF2-40B4-BE49-F238E27FC236}">
                <a16:creationId xmlns:a16="http://schemas.microsoft.com/office/drawing/2014/main" id="{DB4091F7-58C6-AB4E-0247-A4815D4AEE80}"/>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a:off x="-1" y="5885551"/>
            <a:ext cx="4474417" cy="972449"/>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1BD4D71D-36FD-D395-5074-8E084AEDB306}"/>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a:off x="4157365" y="5885551"/>
            <a:ext cx="5408534" cy="972449"/>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0FA71105-DE08-9D26-E169-CCE172FCF2F2}"/>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a:off x="9248847" y="5943599"/>
            <a:ext cx="2943153" cy="914401"/>
          </a:xfrm>
          <a:prstGeom prst="rect">
            <a:avLst/>
          </a:prstGeom>
        </p:spPr>
      </p:pic>
      <p:pic>
        <p:nvPicPr>
          <p:cNvPr id="14" name="Picture 13" descr="A group of mushrooms and plants&#10;&#10;Description automatically generated">
            <a:extLst>
              <a:ext uri="{FF2B5EF4-FFF2-40B4-BE49-F238E27FC236}">
                <a16:creationId xmlns:a16="http://schemas.microsoft.com/office/drawing/2014/main" id="{AD840562-38FC-A29A-5F70-ED37851216E5}"/>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flipV="1">
            <a:off x="-1" y="-2"/>
            <a:ext cx="4474417" cy="972449"/>
          </a:xfrm>
          <a:prstGeom prst="rect">
            <a:avLst/>
          </a:prstGeom>
        </p:spPr>
      </p:pic>
      <p:pic>
        <p:nvPicPr>
          <p:cNvPr id="16" name="Picture 15" descr="A group of mushrooms and plants&#10;&#10;Description automatically generated">
            <a:extLst>
              <a:ext uri="{FF2B5EF4-FFF2-40B4-BE49-F238E27FC236}">
                <a16:creationId xmlns:a16="http://schemas.microsoft.com/office/drawing/2014/main" id="{5BC21218-74C1-28FF-753D-B06494247655}"/>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flipV="1">
            <a:off x="4157365" y="-2"/>
            <a:ext cx="5408534" cy="972449"/>
          </a:xfrm>
          <a:prstGeom prst="rect">
            <a:avLst/>
          </a:prstGeom>
        </p:spPr>
      </p:pic>
      <p:pic>
        <p:nvPicPr>
          <p:cNvPr id="17" name="Picture 16" descr="A group of mushrooms and plants&#10;&#10;Description automatically generated">
            <a:extLst>
              <a:ext uri="{FF2B5EF4-FFF2-40B4-BE49-F238E27FC236}">
                <a16:creationId xmlns:a16="http://schemas.microsoft.com/office/drawing/2014/main" id="{23A836B4-4CFF-15F5-D6E8-2921B889B629}"/>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flipV="1">
            <a:off x="9248847" y="58046"/>
            <a:ext cx="2943153" cy="914401"/>
          </a:xfrm>
          <a:prstGeom prst="rect">
            <a:avLst/>
          </a:prstGeom>
        </p:spPr>
      </p:pic>
    </p:spTree>
    <p:extLst>
      <p:ext uri="{BB962C8B-B14F-4D97-AF65-F5344CB8AC3E}">
        <p14:creationId xmlns:p14="http://schemas.microsoft.com/office/powerpoint/2010/main" val="7073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9575-3D12-E0A6-3BB6-49B4F64ECCE8}"/>
              </a:ext>
            </a:extLst>
          </p:cNvPr>
          <p:cNvSpPr>
            <a:spLocks noGrp="1"/>
          </p:cNvSpPr>
          <p:nvPr>
            <p:ph type="title"/>
          </p:nvPr>
        </p:nvSpPr>
        <p:spPr>
          <a:xfrm>
            <a:off x="929640" y="485113"/>
            <a:ext cx="10515600" cy="1531525"/>
          </a:xfrm>
        </p:spPr>
        <p:txBody>
          <a:bodyPr anchor="ctr">
            <a:normAutofit/>
          </a:bodyPr>
          <a:lstStyle/>
          <a:p>
            <a:r>
              <a:rPr lang="en-US" dirty="0"/>
              <a:t>Linear</a:t>
            </a:r>
          </a:p>
        </p:txBody>
      </p:sp>
      <p:sp>
        <p:nvSpPr>
          <p:cNvPr id="3" name="Content Placeholder 2">
            <a:extLst>
              <a:ext uri="{FF2B5EF4-FFF2-40B4-BE49-F238E27FC236}">
                <a16:creationId xmlns:a16="http://schemas.microsoft.com/office/drawing/2014/main" id="{27BA9236-C207-398A-34FF-CD8ED49AFD24}"/>
              </a:ext>
            </a:extLst>
          </p:cNvPr>
          <p:cNvSpPr>
            <a:spLocks noGrp="1"/>
          </p:cNvSpPr>
          <p:nvPr>
            <p:ph sz="quarter" idx="10"/>
          </p:nvPr>
        </p:nvSpPr>
        <p:spPr>
          <a:xfrm>
            <a:off x="929640" y="2153285"/>
            <a:ext cx="4953001" cy="3500438"/>
          </a:xfrm>
        </p:spPr>
        <p:txBody>
          <a:bodyPr>
            <a:normAutofit/>
          </a:bodyPr>
          <a:lstStyle/>
          <a:p>
            <a:r>
              <a:rPr lang="en-US" dirty="0"/>
              <a:t>Did okay, but the RBF was still better</a:t>
            </a:r>
          </a:p>
          <a:p>
            <a:r>
              <a:rPr lang="en-US" dirty="0"/>
              <a:t>Conclusion: the dataset is not the most linearly separable, as the accuracy is slightly lower than the RBF kernel (99%). </a:t>
            </a:r>
          </a:p>
        </p:txBody>
      </p:sp>
      <p:pic>
        <p:nvPicPr>
          <p:cNvPr id="7" name="Content Placeholder 6" descr="A screenshot of a computer program&#10;&#10;Description automatically generated">
            <a:extLst>
              <a:ext uri="{FF2B5EF4-FFF2-40B4-BE49-F238E27FC236}">
                <a16:creationId xmlns:a16="http://schemas.microsoft.com/office/drawing/2014/main" id="{701D5F16-A1E7-338F-BAE3-68655ED7E8F2}"/>
              </a:ext>
            </a:extLst>
          </p:cNvPr>
          <p:cNvPicPr>
            <a:picLocks noGrp="1" noChangeAspect="1"/>
          </p:cNvPicPr>
          <p:nvPr>
            <p:ph sz="quarter" idx="11"/>
          </p:nvPr>
        </p:nvPicPr>
        <p:blipFill>
          <a:blip r:embed="rId3"/>
          <a:stretch>
            <a:fillRect/>
          </a:stretch>
        </p:blipFill>
        <p:spPr>
          <a:xfrm>
            <a:off x="5789235" y="1504346"/>
            <a:ext cx="5807206" cy="4326368"/>
          </a:xfrm>
          <a:noFill/>
        </p:spPr>
      </p:pic>
      <p:sp>
        <p:nvSpPr>
          <p:cNvPr id="5" name="Slide Number Placeholder 4">
            <a:extLst>
              <a:ext uri="{FF2B5EF4-FFF2-40B4-BE49-F238E27FC236}">
                <a16:creationId xmlns:a16="http://schemas.microsoft.com/office/drawing/2014/main" id="{55358CE4-1936-3C35-4DCC-6A9F1867F979}"/>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pic>
        <p:nvPicPr>
          <p:cNvPr id="8" name="Picture 7" descr="A group of mushrooms and plants&#10;&#10;Description automatically generated">
            <a:extLst>
              <a:ext uri="{FF2B5EF4-FFF2-40B4-BE49-F238E27FC236}">
                <a16:creationId xmlns:a16="http://schemas.microsoft.com/office/drawing/2014/main" id="{2E77EBCD-3FDB-8F43-A739-6AE3A70AFD76}"/>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12835A3B-51B9-9DE4-0D40-385D756FD3D0}"/>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74976B5B-4C30-E3BD-5DC8-D419F36DB064}"/>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D070BFF-290D-4019-D910-15291F09DE12}"/>
                  </a:ext>
                </a:extLst>
              </p14:cNvPr>
              <p14:cNvContentPartPr/>
              <p14:nvPr/>
            </p14:nvContentPartPr>
            <p14:xfrm>
              <a:off x="7680840" y="5226960"/>
              <a:ext cx="432000" cy="16200"/>
            </p14:xfrm>
          </p:contentPart>
        </mc:Choice>
        <mc:Fallback xmlns="">
          <p:pic>
            <p:nvPicPr>
              <p:cNvPr id="14" name="Ink 13">
                <a:extLst>
                  <a:ext uri="{FF2B5EF4-FFF2-40B4-BE49-F238E27FC236}">
                    <a16:creationId xmlns:a16="http://schemas.microsoft.com/office/drawing/2014/main" id="{8D070BFF-290D-4019-D910-15291F09DE12}"/>
                  </a:ext>
                </a:extLst>
              </p:cNvPr>
              <p:cNvPicPr/>
              <p:nvPr/>
            </p:nvPicPr>
            <p:blipFill>
              <a:blip r:embed="rId6"/>
              <a:stretch>
                <a:fillRect/>
              </a:stretch>
            </p:blipFill>
            <p:spPr>
              <a:xfrm>
                <a:off x="7626840" y="5118960"/>
                <a:ext cx="539640" cy="231840"/>
              </a:xfrm>
              <a:prstGeom prst="rect">
                <a:avLst/>
              </a:prstGeom>
            </p:spPr>
          </p:pic>
        </mc:Fallback>
      </mc:AlternateContent>
    </p:spTree>
    <p:extLst>
      <p:ext uri="{BB962C8B-B14F-4D97-AF65-F5344CB8AC3E}">
        <p14:creationId xmlns:p14="http://schemas.microsoft.com/office/powerpoint/2010/main" val="102049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555171" y="508363"/>
            <a:ext cx="4114800" cy="585651"/>
          </a:xfrm>
        </p:spPr>
        <p:txBody>
          <a:bodyPr>
            <a:normAutofit fontScale="90000"/>
          </a:bodyPr>
          <a:lstStyle/>
          <a:p>
            <a:r>
              <a:rPr lang="en-US" dirty="0"/>
              <a:t>Abstract </a:t>
            </a: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555171" y="1094014"/>
            <a:ext cx="5422548" cy="4446236"/>
          </a:xfrm>
        </p:spPr>
        <p:txBody>
          <a:bodyPr>
            <a:normAutofit/>
          </a:bodyPr>
          <a:lstStyle/>
          <a:p>
            <a:r>
              <a:rPr lang="en-US" dirty="0"/>
              <a:t>The purpose of this project is to understand the relationships between the different characteristics of mushrooms and see if those attributes can be used to create a model that can guess the edibility of a mushroom with high accuracy.</a:t>
            </a:r>
          </a:p>
          <a:p>
            <a:r>
              <a:rPr lang="en-US" dirty="0"/>
              <a:t>The learning model is classification; the data is labeled (edible or poisonous) and several attributes are provided. This will be used to train a classification model that can predict the edibility of new mushrooms based on their attributes.</a:t>
            </a:r>
          </a:p>
          <a:p>
            <a:r>
              <a:rPr lang="en-US" dirty="0"/>
              <a:t>The algorithms that were focused on in this study are Logistic Regression and Support Vector Machines.</a:t>
            </a:r>
          </a:p>
        </p:txBody>
      </p:sp>
      <p:pic>
        <p:nvPicPr>
          <p:cNvPr id="2" name="Picture 1" descr="A group of mushrooms and plants&#10;&#10;Description automatically generated">
            <a:extLst>
              <a:ext uri="{FF2B5EF4-FFF2-40B4-BE49-F238E27FC236}">
                <a16:creationId xmlns:a16="http://schemas.microsoft.com/office/drawing/2014/main" id="{6964B976-23C1-7BAE-2169-10E3AF5601EE}"/>
              </a:ext>
            </a:extLst>
          </p:cNvPr>
          <p:cNvPicPr>
            <a:picLocks noChangeAspect="1"/>
          </p:cNvPicPr>
          <p:nvPr/>
        </p:nvPicPr>
        <p:blipFill rotWithShape="1">
          <a:blip r:embed="rId3">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4" name="Picture 3" descr="A group of mushrooms and plants&#10;&#10;Description automatically generated">
            <a:extLst>
              <a:ext uri="{FF2B5EF4-FFF2-40B4-BE49-F238E27FC236}">
                <a16:creationId xmlns:a16="http://schemas.microsoft.com/office/drawing/2014/main" id="{89558930-3D36-5D82-590D-24B9B93F29C4}"/>
              </a:ext>
            </a:extLst>
          </p:cNvPr>
          <p:cNvPicPr>
            <a:picLocks noChangeAspect="1"/>
          </p:cNvPicPr>
          <p:nvPr/>
        </p:nvPicPr>
        <p:blipFill rotWithShape="1">
          <a:blip r:embed="rId3">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5" name="Picture 4" descr="A group of mushrooms and plants&#10;&#10;Description automatically generated">
            <a:extLst>
              <a:ext uri="{FF2B5EF4-FFF2-40B4-BE49-F238E27FC236}">
                <a16:creationId xmlns:a16="http://schemas.microsoft.com/office/drawing/2014/main" id="{E3E01DAB-0A4A-6776-17DC-942039901263}"/>
              </a:ext>
            </a:extLst>
          </p:cNvPr>
          <p:cNvPicPr>
            <a:picLocks noChangeAspect="1"/>
          </p:cNvPicPr>
          <p:nvPr/>
        </p:nvPicPr>
        <p:blipFill rotWithShape="1">
          <a:blip r:embed="rId3">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pic>
        <p:nvPicPr>
          <p:cNvPr id="8" name="Picture 7" descr="A group of mushrooms growing in moss&#10;&#10;Description automatically generated">
            <a:extLst>
              <a:ext uri="{FF2B5EF4-FFF2-40B4-BE49-F238E27FC236}">
                <a16:creationId xmlns:a16="http://schemas.microsoft.com/office/drawing/2014/main" id="{904D2D2C-D6F2-0F59-566F-69CF50C41587}"/>
              </a:ext>
            </a:extLst>
          </p:cNvPr>
          <p:cNvPicPr>
            <a:picLocks noChangeAspect="1"/>
          </p:cNvPicPr>
          <p:nvPr/>
        </p:nvPicPr>
        <p:blipFill rotWithShape="1">
          <a:blip r:embed="rId4"/>
          <a:srcRect l="32833" r="8834"/>
          <a:stretch/>
        </p:blipFill>
        <p:spPr>
          <a:xfrm>
            <a:off x="6055389" y="737949"/>
            <a:ext cx="5581440" cy="5382102"/>
          </a:xfrm>
          <a:prstGeom prst="roundRect">
            <a:avLst/>
          </a:prstGeom>
        </p:spPr>
      </p:pic>
    </p:spTree>
    <p:extLst>
      <p:ext uri="{BB962C8B-B14F-4D97-AF65-F5344CB8AC3E}">
        <p14:creationId xmlns:p14="http://schemas.microsoft.com/office/powerpoint/2010/main" val="810374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A01A-8CAB-8E0C-33A4-E842F8593D31}"/>
              </a:ext>
            </a:extLst>
          </p:cNvPr>
          <p:cNvSpPr>
            <a:spLocks noGrp="1"/>
          </p:cNvSpPr>
          <p:nvPr>
            <p:ph type="title"/>
          </p:nvPr>
        </p:nvSpPr>
        <p:spPr/>
        <p:txBody>
          <a:bodyPr/>
          <a:lstStyle/>
          <a:p>
            <a:r>
              <a:rPr lang="en-US" dirty="0"/>
              <a:t>Polynomial</a:t>
            </a:r>
          </a:p>
        </p:txBody>
      </p:sp>
      <p:sp>
        <p:nvSpPr>
          <p:cNvPr id="3" name="Content Placeholder 2">
            <a:extLst>
              <a:ext uri="{FF2B5EF4-FFF2-40B4-BE49-F238E27FC236}">
                <a16:creationId xmlns:a16="http://schemas.microsoft.com/office/drawing/2014/main" id="{77990088-444C-DA5F-D6CC-8977AD65A889}"/>
              </a:ext>
            </a:extLst>
          </p:cNvPr>
          <p:cNvSpPr>
            <a:spLocks noGrp="1"/>
          </p:cNvSpPr>
          <p:nvPr>
            <p:ph sz="quarter" idx="10"/>
          </p:nvPr>
        </p:nvSpPr>
        <p:spPr/>
        <p:txBody>
          <a:bodyPr/>
          <a:lstStyle/>
          <a:p>
            <a:r>
              <a:rPr lang="en-US" dirty="0"/>
              <a:t>Best used when the decision boundary is nonlinear, but can still be approximated by a polynomial function </a:t>
            </a:r>
          </a:p>
          <a:p>
            <a:r>
              <a:rPr lang="en-US" dirty="0"/>
              <a:t>At higher hyperparameters, the model becomes ridiculously inaccurate. </a:t>
            </a:r>
          </a:p>
          <a:p>
            <a:r>
              <a:rPr lang="en-US" dirty="0"/>
              <a:t>Sweet Spot= 9 deg</a:t>
            </a:r>
          </a:p>
        </p:txBody>
      </p:sp>
      <p:pic>
        <p:nvPicPr>
          <p:cNvPr id="7" name="Content Placeholder 6">
            <a:extLst>
              <a:ext uri="{FF2B5EF4-FFF2-40B4-BE49-F238E27FC236}">
                <a16:creationId xmlns:a16="http://schemas.microsoft.com/office/drawing/2014/main" id="{FEB94035-BC43-5511-0C8B-F65EE5293373}"/>
              </a:ext>
            </a:extLst>
          </p:cNvPr>
          <p:cNvPicPr>
            <a:picLocks noGrp="1" noChangeAspect="1"/>
          </p:cNvPicPr>
          <p:nvPr>
            <p:ph sz="quarter" idx="11"/>
          </p:nvPr>
        </p:nvPicPr>
        <p:blipFill>
          <a:blip r:embed="rId3"/>
          <a:stretch>
            <a:fillRect/>
          </a:stretch>
        </p:blipFill>
        <p:spPr>
          <a:xfrm>
            <a:off x="5882641" y="1250875"/>
            <a:ext cx="5858239" cy="4448811"/>
          </a:xfrm>
        </p:spPr>
      </p:pic>
      <p:sp>
        <p:nvSpPr>
          <p:cNvPr id="5" name="Slide Number Placeholder 4">
            <a:extLst>
              <a:ext uri="{FF2B5EF4-FFF2-40B4-BE49-F238E27FC236}">
                <a16:creationId xmlns:a16="http://schemas.microsoft.com/office/drawing/2014/main" id="{05FE8EE1-12FB-AE90-BDF1-554DA5D97585}"/>
              </a:ext>
            </a:extLst>
          </p:cNvPr>
          <p:cNvSpPr>
            <a:spLocks noGrp="1"/>
          </p:cNvSpPr>
          <p:nvPr>
            <p:ph type="sldNum" sz="quarter" idx="4"/>
          </p:nvPr>
        </p:nvSpPr>
        <p:spPr/>
        <p:txBody>
          <a:bodyPr/>
          <a:lstStyle/>
          <a:p>
            <a:fld id="{B5CEABB6-07DC-46E8-9B57-56EC44A396E5}" type="slidenum">
              <a:rPr lang="en-US" smtClean="0"/>
              <a:pPr/>
              <a:t>20</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42A3A534-ED95-2820-E935-AD9906C8D039}"/>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C4C67DE8-587B-BCE2-76A3-31BDA06612EB}"/>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59409E5D-C636-6E19-B892-2D722629EDC9}"/>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01E4AE78-0FBB-9F75-D2F8-F8556F171345}"/>
                  </a:ext>
                </a:extLst>
              </p14:cNvPr>
              <p14:cNvContentPartPr/>
              <p14:nvPr/>
            </p14:nvContentPartPr>
            <p14:xfrm>
              <a:off x="7726920" y="5044080"/>
              <a:ext cx="440280" cy="15840"/>
            </p14:xfrm>
          </p:contentPart>
        </mc:Choice>
        <mc:Fallback xmlns="">
          <p:pic>
            <p:nvPicPr>
              <p:cNvPr id="11" name="Ink 10">
                <a:extLst>
                  <a:ext uri="{FF2B5EF4-FFF2-40B4-BE49-F238E27FC236}">
                    <a16:creationId xmlns:a16="http://schemas.microsoft.com/office/drawing/2014/main" id="{01E4AE78-0FBB-9F75-D2F8-F8556F171345}"/>
                  </a:ext>
                </a:extLst>
              </p:cNvPr>
              <p:cNvPicPr/>
              <p:nvPr/>
            </p:nvPicPr>
            <p:blipFill>
              <a:blip r:embed="rId6"/>
              <a:stretch>
                <a:fillRect/>
              </a:stretch>
            </p:blipFill>
            <p:spPr>
              <a:xfrm>
                <a:off x="7672920" y="4936080"/>
                <a:ext cx="547920" cy="231480"/>
              </a:xfrm>
              <a:prstGeom prst="rect">
                <a:avLst/>
              </a:prstGeom>
            </p:spPr>
          </p:pic>
        </mc:Fallback>
      </mc:AlternateContent>
    </p:spTree>
    <p:extLst>
      <p:ext uri="{BB962C8B-B14F-4D97-AF65-F5344CB8AC3E}">
        <p14:creationId xmlns:p14="http://schemas.microsoft.com/office/powerpoint/2010/main" val="832189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019D-0996-7748-9427-0BD8FDBC6D28}"/>
              </a:ext>
            </a:extLst>
          </p:cNvPr>
          <p:cNvSpPr>
            <a:spLocks noGrp="1"/>
          </p:cNvSpPr>
          <p:nvPr>
            <p:ph type="title"/>
          </p:nvPr>
        </p:nvSpPr>
        <p:spPr/>
        <p:txBody>
          <a:bodyPr/>
          <a:lstStyle/>
          <a:p>
            <a:r>
              <a:rPr lang="en-US" dirty="0"/>
              <a:t>Sigmoid</a:t>
            </a:r>
          </a:p>
        </p:txBody>
      </p:sp>
      <p:sp>
        <p:nvSpPr>
          <p:cNvPr id="3" name="Content Placeholder 2">
            <a:extLst>
              <a:ext uri="{FF2B5EF4-FFF2-40B4-BE49-F238E27FC236}">
                <a16:creationId xmlns:a16="http://schemas.microsoft.com/office/drawing/2014/main" id="{77743C37-9FFF-B7D1-A91A-2D4990A3C7E2}"/>
              </a:ext>
            </a:extLst>
          </p:cNvPr>
          <p:cNvSpPr>
            <a:spLocks noGrp="1"/>
          </p:cNvSpPr>
          <p:nvPr>
            <p:ph sz="quarter" idx="10"/>
          </p:nvPr>
        </p:nvSpPr>
        <p:spPr/>
        <p:txBody>
          <a:bodyPr/>
          <a:lstStyle/>
          <a:p>
            <a:r>
              <a:rPr lang="en-US" dirty="0"/>
              <a:t>Not great</a:t>
            </a:r>
          </a:p>
          <a:p>
            <a:r>
              <a:rPr lang="en-US" dirty="0"/>
              <a:t>Dataset is not </a:t>
            </a:r>
            <a:r>
              <a:rPr lang="en-US" dirty="0" err="1"/>
              <a:t>sigmoidally</a:t>
            </a:r>
            <a:r>
              <a:rPr lang="en-US" dirty="0"/>
              <a:t> distributed</a:t>
            </a:r>
          </a:p>
        </p:txBody>
      </p:sp>
      <p:pic>
        <p:nvPicPr>
          <p:cNvPr id="7" name="Content Placeholder 6">
            <a:extLst>
              <a:ext uri="{FF2B5EF4-FFF2-40B4-BE49-F238E27FC236}">
                <a16:creationId xmlns:a16="http://schemas.microsoft.com/office/drawing/2014/main" id="{CB1D74A7-2883-335E-72CB-B21859425E3F}"/>
              </a:ext>
            </a:extLst>
          </p:cNvPr>
          <p:cNvPicPr>
            <a:picLocks noGrp="1" noChangeAspect="1"/>
          </p:cNvPicPr>
          <p:nvPr>
            <p:ph sz="quarter" idx="11"/>
          </p:nvPr>
        </p:nvPicPr>
        <p:blipFill>
          <a:blip r:embed="rId3"/>
          <a:stretch>
            <a:fillRect/>
          </a:stretch>
        </p:blipFill>
        <p:spPr>
          <a:xfrm>
            <a:off x="5557194" y="1250875"/>
            <a:ext cx="5954412" cy="4448811"/>
          </a:xfrm>
        </p:spPr>
      </p:pic>
      <p:sp>
        <p:nvSpPr>
          <p:cNvPr id="5" name="Slide Number Placeholder 4">
            <a:extLst>
              <a:ext uri="{FF2B5EF4-FFF2-40B4-BE49-F238E27FC236}">
                <a16:creationId xmlns:a16="http://schemas.microsoft.com/office/drawing/2014/main" id="{15332BB8-4BD0-6C4F-0344-6989319C39C4}"/>
              </a:ext>
            </a:extLst>
          </p:cNvPr>
          <p:cNvSpPr>
            <a:spLocks noGrp="1"/>
          </p:cNvSpPr>
          <p:nvPr>
            <p:ph type="sldNum" sz="quarter" idx="4"/>
          </p:nvPr>
        </p:nvSpPr>
        <p:spPr/>
        <p:txBody>
          <a:bodyPr/>
          <a:lstStyle/>
          <a:p>
            <a:fld id="{B5CEABB6-07DC-46E8-9B57-56EC44A396E5}" type="slidenum">
              <a:rPr lang="en-US" smtClean="0"/>
              <a:pPr/>
              <a:t>21</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98F53F83-B6D3-B0E6-4028-6393168794FB}"/>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C1CC461B-7ED3-A6C8-4252-0E2B20313E17}"/>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C00FE253-C94B-EBB6-B0A2-7CD1AA4D8490}"/>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1D27255-77C6-13BE-6B1E-55363BEC13F4}"/>
                  </a:ext>
                </a:extLst>
              </p14:cNvPr>
              <p14:cNvContentPartPr/>
              <p14:nvPr/>
            </p14:nvContentPartPr>
            <p14:xfrm>
              <a:off x="7482840" y="5044440"/>
              <a:ext cx="428760" cy="12240"/>
            </p14:xfrm>
          </p:contentPart>
        </mc:Choice>
        <mc:Fallback xmlns="">
          <p:pic>
            <p:nvPicPr>
              <p:cNvPr id="11" name="Ink 10">
                <a:extLst>
                  <a:ext uri="{FF2B5EF4-FFF2-40B4-BE49-F238E27FC236}">
                    <a16:creationId xmlns:a16="http://schemas.microsoft.com/office/drawing/2014/main" id="{41D27255-77C6-13BE-6B1E-55363BEC13F4}"/>
                  </a:ext>
                </a:extLst>
              </p:cNvPr>
              <p:cNvPicPr/>
              <p:nvPr/>
            </p:nvPicPr>
            <p:blipFill>
              <a:blip r:embed="rId6"/>
              <a:stretch>
                <a:fillRect/>
              </a:stretch>
            </p:blipFill>
            <p:spPr>
              <a:xfrm>
                <a:off x="7428840" y="4936440"/>
                <a:ext cx="536400" cy="227880"/>
              </a:xfrm>
              <a:prstGeom prst="rect">
                <a:avLst/>
              </a:prstGeom>
            </p:spPr>
          </p:pic>
        </mc:Fallback>
      </mc:AlternateContent>
    </p:spTree>
    <p:extLst>
      <p:ext uri="{BB962C8B-B14F-4D97-AF65-F5344CB8AC3E}">
        <p14:creationId xmlns:p14="http://schemas.microsoft.com/office/powerpoint/2010/main" val="226328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5EEE-D15F-485D-5331-83C6E2E430B7}"/>
              </a:ext>
            </a:extLst>
          </p:cNvPr>
          <p:cNvSpPr>
            <a:spLocks noGrp="1"/>
          </p:cNvSpPr>
          <p:nvPr>
            <p:ph type="title"/>
          </p:nvPr>
        </p:nvSpPr>
        <p:spPr/>
        <p:txBody>
          <a:bodyPr/>
          <a:lstStyle/>
          <a:p>
            <a:r>
              <a:rPr lang="en-US" dirty="0"/>
              <a:t>RBF &amp; Gamma </a:t>
            </a:r>
          </a:p>
        </p:txBody>
      </p:sp>
      <p:sp>
        <p:nvSpPr>
          <p:cNvPr id="3" name="Content Placeholder 2">
            <a:extLst>
              <a:ext uri="{FF2B5EF4-FFF2-40B4-BE49-F238E27FC236}">
                <a16:creationId xmlns:a16="http://schemas.microsoft.com/office/drawing/2014/main" id="{2495D314-D86F-05A6-C9BE-73595C16F6CA}"/>
              </a:ext>
            </a:extLst>
          </p:cNvPr>
          <p:cNvSpPr>
            <a:spLocks noGrp="1"/>
          </p:cNvSpPr>
          <p:nvPr>
            <p:ph sz="quarter" idx="10"/>
          </p:nvPr>
        </p:nvSpPr>
        <p:spPr/>
        <p:txBody>
          <a:bodyPr/>
          <a:lstStyle/>
          <a:p>
            <a:r>
              <a:rPr lang="en-US" dirty="0"/>
              <a:t>Best out of all of them </a:t>
            </a:r>
          </a:p>
          <a:p>
            <a:r>
              <a:rPr lang="en-US" dirty="0"/>
              <a:t>Gamma value greater than 4 drops off accuracy significantly (shifts towards overfitting)</a:t>
            </a:r>
          </a:p>
        </p:txBody>
      </p:sp>
      <p:pic>
        <p:nvPicPr>
          <p:cNvPr id="7" name="Content Placeholder 6">
            <a:extLst>
              <a:ext uri="{FF2B5EF4-FFF2-40B4-BE49-F238E27FC236}">
                <a16:creationId xmlns:a16="http://schemas.microsoft.com/office/drawing/2014/main" id="{14832E9E-AAAE-4F80-BC8D-B4EB3CBEDB04}"/>
              </a:ext>
            </a:extLst>
          </p:cNvPr>
          <p:cNvPicPr>
            <a:picLocks noGrp="1" noChangeAspect="1"/>
          </p:cNvPicPr>
          <p:nvPr>
            <p:ph sz="quarter" idx="11"/>
          </p:nvPr>
        </p:nvPicPr>
        <p:blipFill>
          <a:blip r:embed="rId3"/>
          <a:stretch>
            <a:fillRect/>
          </a:stretch>
        </p:blipFill>
        <p:spPr>
          <a:xfrm>
            <a:off x="5903608" y="1414419"/>
            <a:ext cx="5541632" cy="4239304"/>
          </a:xfrm>
        </p:spPr>
      </p:pic>
      <p:sp>
        <p:nvSpPr>
          <p:cNvPr id="5" name="Slide Number Placeholder 4">
            <a:extLst>
              <a:ext uri="{FF2B5EF4-FFF2-40B4-BE49-F238E27FC236}">
                <a16:creationId xmlns:a16="http://schemas.microsoft.com/office/drawing/2014/main" id="{B6F37551-0B34-AA64-224F-E2C4B83EDAB1}"/>
              </a:ext>
            </a:extLst>
          </p:cNvPr>
          <p:cNvSpPr>
            <a:spLocks noGrp="1"/>
          </p:cNvSpPr>
          <p:nvPr>
            <p:ph type="sldNum" sz="quarter" idx="4"/>
          </p:nvPr>
        </p:nvSpPr>
        <p:spPr/>
        <p:txBody>
          <a:bodyPr/>
          <a:lstStyle/>
          <a:p>
            <a:fld id="{B5CEABB6-07DC-46E8-9B57-56EC44A396E5}" type="slidenum">
              <a:rPr lang="en-US" smtClean="0"/>
              <a:pPr/>
              <a:t>22</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FC81ECA0-9486-ECE5-F5D7-77914C1A3B34}"/>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FBCCE34B-B94A-5424-0563-F6A840ADC0F5}"/>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DF2E9D4E-F9EE-0C29-37E6-DD3CD49DC099}"/>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464A7A6-759B-2E4E-052C-D1A5CA7D1D6D}"/>
                  </a:ext>
                </a:extLst>
              </p14:cNvPr>
              <p14:cNvContentPartPr/>
              <p14:nvPr/>
            </p14:nvContentPartPr>
            <p14:xfrm>
              <a:off x="7711080" y="4967400"/>
              <a:ext cx="473040" cy="16200"/>
            </p14:xfrm>
          </p:contentPart>
        </mc:Choice>
        <mc:Fallback xmlns="">
          <p:pic>
            <p:nvPicPr>
              <p:cNvPr id="13" name="Ink 12">
                <a:extLst>
                  <a:ext uri="{FF2B5EF4-FFF2-40B4-BE49-F238E27FC236}">
                    <a16:creationId xmlns:a16="http://schemas.microsoft.com/office/drawing/2014/main" id="{7464A7A6-759B-2E4E-052C-D1A5CA7D1D6D}"/>
                  </a:ext>
                </a:extLst>
              </p:cNvPr>
              <p:cNvPicPr/>
              <p:nvPr/>
            </p:nvPicPr>
            <p:blipFill>
              <a:blip r:embed="rId6"/>
              <a:stretch>
                <a:fillRect/>
              </a:stretch>
            </p:blipFill>
            <p:spPr>
              <a:xfrm>
                <a:off x="7657080" y="4859760"/>
                <a:ext cx="580680" cy="231840"/>
              </a:xfrm>
              <a:prstGeom prst="rect">
                <a:avLst/>
              </a:prstGeom>
            </p:spPr>
          </p:pic>
        </mc:Fallback>
      </mc:AlternateContent>
    </p:spTree>
    <p:extLst>
      <p:ext uri="{BB962C8B-B14F-4D97-AF65-F5344CB8AC3E}">
        <p14:creationId xmlns:p14="http://schemas.microsoft.com/office/powerpoint/2010/main" val="368305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8AC5-3FFF-D612-6728-6DA5F6E03269}"/>
              </a:ext>
            </a:extLst>
          </p:cNvPr>
          <p:cNvSpPr>
            <a:spLocks noGrp="1"/>
          </p:cNvSpPr>
          <p:nvPr>
            <p:ph type="title"/>
          </p:nvPr>
        </p:nvSpPr>
        <p:spPr>
          <a:xfrm>
            <a:off x="914400" y="2880707"/>
            <a:ext cx="3560016" cy="1096585"/>
          </a:xfrm>
        </p:spPr>
        <p:txBody>
          <a:bodyPr>
            <a:noAutofit/>
          </a:bodyPr>
          <a:lstStyle/>
          <a:p>
            <a:r>
              <a:rPr lang="en-US" sz="6600" dirty="0"/>
              <a:t>Lessons Learned </a:t>
            </a:r>
          </a:p>
        </p:txBody>
      </p:sp>
      <p:pic>
        <p:nvPicPr>
          <p:cNvPr id="7" name="Picture Placeholder 6" descr="A red mushroom with white spots&#10;&#10;Description automatically generated">
            <a:extLst>
              <a:ext uri="{FF2B5EF4-FFF2-40B4-BE49-F238E27FC236}">
                <a16:creationId xmlns:a16="http://schemas.microsoft.com/office/drawing/2014/main" id="{44A1BADB-53BC-D4CC-FBA1-48C5ECE17328}"/>
              </a:ext>
            </a:extLst>
          </p:cNvPr>
          <p:cNvPicPr>
            <a:picLocks noGrp="1" noChangeAspect="1"/>
          </p:cNvPicPr>
          <p:nvPr>
            <p:ph type="pic" sz="quarter" idx="10"/>
          </p:nvPr>
        </p:nvPicPr>
        <p:blipFill>
          <a:blip r:embed="rId3"/>
          <a:srcRect t="5988" b="5988"/>
          <a:stretch>
            <a:fillRect/>
          </a:stretch>
        </p:blipFill>
        <p:spPr>
          <a:xfrm>
            <a:off x="5734969" y="914400"/>
            <a:ext cx="5713413" cy="5029200"/>
          </a:xfrm>
          <a:prstGeom prst="roundRect">
            <a:avLst/>
          </a:prstGeom>
        </p:spPr>
      </p:pic>
      <p:sp>
        <p:nvSpPr>
          <p:cNvPr id="5" name="Slide Number Placeholder 4">
            <a:extLst>
              <a:ext uri="{FF2B5EF4-FFF2-40B4-BE49-F238E27FC236}">
                <a16:creationId xmlns:a16="http://schemas.microsoft.com/office/drawing/2014/main" id="{F3B2C738-7BF8-ED8F-705D-1AB82D26EF91}"/>
              </a:ext>
            </a:extLst>
          </p:cNvPr>
          <p:cNvSpPr>
            <a:spLocks noGrp="1"/>
          </p:cNvSpPr>
          <p:nvPr>
            <p:ph type="sldNum" sz="quarter" idx="4"/>
          </p:nvPr>
        </p:nvSpPr>
        <p:spPr/>
        <p:txBody>
          <a:bodyPr/>
          <a:lstStyle/>
          <a:p>
            <a:fld id="{B5CEABB6-07DC-46E8-9B57-56EC44A396E5}" type="slidenum">
              <a:rPr lang="en-US" smtClean="0"/>
              <a:pPr/>
              <a:t>23</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A9E379EA-1A2D-41CC-EF44-BACA83C565A1}"/>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a:off x="-1" y="5885551"/>
            <a:ext cx="4474417" cy="972449"/>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CF2F2911-69C7-D1B4-401C-D2619891CB7C}"/>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a:off x="4157365" y="5885551"/>
            <a:ext cx="5408534" cy="972449"/>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27384D67-ED80-B376-06CA-8C5B94E61464}"/>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a:off x="9248847" y="5943599"/>
            <a:ext cx="2943153" cy="914401"/>
          </a:xfrm>
          <a:prstGeom prst="rect">
            <a:avLst/>
          </a:prstGeom>
        </p:spPr>
      </p:pic>
      <p:pic>
        <p:nvPicPr>
          <p:cNvPr id="11" name="Picture 10" descr="A group of mushrooms and plants&#10;&#10;Description automatically generated">
            <a:extLst>
              <a:ext uri="{FF2B5EF4-FFF2-40B4-BE49-F238E27FC236}">
                <a16:creationId xmlns:a16="http://schemas.microsoft.com/office/drawing/2014/main" id="{1800A605-8409-675A-8889-2102FAD41816}"/>
              </a:ext>
            </a:extLst>
          </p:cNvPr>
          <p:cNvPicPr>
            <a:picLocks noChangeAspect="1"/>
          </p:cNvPicPr>
          <p:nvPr/>
        </p:nvPicPr>
        <p:blipFill rotWithShape="1">
          <a:blip r:embed="rId4">
            <a:duotone>
              <a:schemeClr val="accent5">
                <a:shade val="45000"/>
                <a:satMod val="135000"/>
              </a:schemeClr>
              <a:prstClr val="white"/>
            </a:duotone>
            <a:alphaModFix amt="35000"/>
          </a:blip>
          <a:srcRect l="23242" b="74977"/>
          <a:stretch/>
        </p:blipFill>
        <p:spPr>
          <a:xfrm flipV="1">
            <a:off x="-1" y="-2"/>
            <a:ext cx="4474417" cy="972449"/>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95C55524-3893-0644-849A-8063245665DB}"/>
              </a:ext>
            </a:extLst>
          </p:cNvPr>
          <p:cNvPicPr>
            <a:picLocks noChangeAspect="1"/>
          </p:cNvPicPr>
          <p:nvPr/>
        </p:nvPicPr>
        <p:blipFill rotWithShape="1">
          <a:blip r:embed="rId4">
            <a:duotone>
              <a:schemeClr val="accent5">
                <a:shade val="45000"/>
                <a:satMod val="135000"/>
              </a:schemeClr>
              <a:prstClr val="white"/>
            </a:duotone>
            <a:alphaModFix amt="35000"/>
          </a:blip>
          <a:srcRect l="7217" b="74977"/>
          <a:stretch/>
        </p:blipFill>
        <p:spPr>
          <a:xfrm flipV="1">
            <a:off x="4157365" y="-2"/>
            <a:ext cx="5408534" cy="972449"/>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535EF503-5C68-A818-6044-8D417FFD7B3F}"/>
              </a:ext>
            </a:extLst>
          </p:cNvPr>
          <p:cNvPicPr>
            <a:picLocks noChangeAspect="1"/>
          </p:cNvPicPr>
          <p:nvPr/>
        </p:nvPicPr>
        <p:blipFill rotWithShape="1">
          <a:blip r:embed="rId4">
            <a:duotone>
              <a:schemeClr val="accent5">
                <a:shade val="45000"/>
                <a:satMod val="135000"/>
              </a:schemeClr>
              <a:prstClr val="white"/>
            </a:duotone>
            <a:alphaModFix amt="35000"/>
          </a:blip>
          <a:srcRect l="7217" r="42294" b="76470"/>
          <a:stretch/>
        </p:blipFill>
        <p:spPr>
          <a:xfrm flipV="1">
            <a:off x="9248847" y="58046"/>
            <a:ext cx="2943153" cy="914401"/>
          </a:xfrm>
          <a:prstGeom prst="rect">
            <a:avLst/>
          </a:prstGeom>
        </p:spPr>
      </p:pic>
    </p:spTree>
    <p:extLst>
      <p:ext uri="{BB962C8B-B14F-4D97-AF65-F5344CB8AC3E}">
        <p14:creationId xmlns:p14="http://schemas.microsoft.com/office/powerpoint/2010/main" val="3396984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CDF4-DDC9-6A44-2FC1-6752196D1B9E}"/>
              </a:ext>
            </a:extLst>
          </p:cNvPr>
          <p:cNvSpPr>
            <a:spLocks noGrp="1"/>
          </p:cNvSpPr>
          <p:nvPr>
            <p:ph type="title"/>
          </p:nvPr>
        </p:nvSpPr>
        <p:spPr/>
        <p:txBody>
          <a:bodyPr/>
          <a:lstStyle/>
          <a:p>
            <a:r>
              <a:rPr lang="en-US" dirty="0"/>
              <a:t>Correlation Heatmap</a:t>
            </a:r>
          </a:p>
        </p:txBody>
      </p:sp>
      <p:sp>
        <p:nvSpPr>
          <p:cNvPr id="3" name="Content Placeholder 2">
            <a:extLst>
              <a:ext uri="{FF2B5EF4-FFF2-40B4-BE49-F238E27FC236}">
                <a16:creationId xmlns:a16="http://schemas.microsoft.com/office/drawing/2014/main" id="{5C73EC1B-DEAC-46E6-D3FA-56460FB77F07}"/>
              </a:ext>
            </a:extLst>
          </p:cNvPr>
          <p:cNvSpPr>
            <a:spLocks noGrp="1"/>
          </p:cNvSpPr>
          <p:nvPr>
            <p:ph sz="quarter" idx="10"/>
          </p:nvPr>
        </p:nvSpPr>
        <p:spPr>
          <a:xfrm>
            <a:off x="929640" y="2153285"/>
            <a:ext cx="4276541" cy="3500438"/>
          </a:xfrm>
        </p:spPr>
        <p:txBody>
          <a:bodyPr/>
          <a:lstStyle/>
          <a:p>
            <a:r>
              <a:rPr lang="en-US" dirty="0"/>
              <a:t>Looking at the variables and their relationships to identify which ones are best to subset to</a:t>
            </a:r>
          </a:p>
          <a:p>
            <a:r>
              <a:rPr lang="en-US" dirty="0"/>
              <a:t>Creating better models by eliminating redundant information and reducing dimensionality to improve model performance</a:t>
            </a:r>
          </a:p>
          <a:p>
            <a:r>
              <a:rPr lang="en-US" dirty="0"/>
              <a:t>Eliminating highly correlated features that can affect the model</a:t>
            </a:r>
          </a:p>
          <a:p>
            <a:r>
              <a:rPr lang="en-US" dirty="0"/>
              <a:t>Should have started with this.</a:t>
            </a:r>
          </a:p>
        </p:txBody>
      </p:sp>
      <p:pic>
        <p:nvPicPr>
          <p:cNvPr id="7" name="Content Placeholder 6">
            <a:extLst>
              <a:ext uri="{FF2B5EF4-FFF2-40B4-BE49-F238E27FC236}">
                <a16:creationId xmlns:a16="http://schemas.microsoft.com/office/drawing/2014/main" id="{1B2AAD07-475E-F492-E053-6E054EC2BD82}"/>
              </a:ext>
            </a:extLst>
          </p:cNvPr>
          <p:cNvPicPr>
            <a:picLocks noGrp="1" noChangeAspect="1"/>
          </p:cNvPicPr>
          <p:nvPr>
            <p:ph sz="quarter" idx="11"/>
          </p:nvPr>
        </p:nvPicPr>
        <p:blipFill>
          <a:blip r:embed="rId3"/>
          <a:stretch>
            <a:fillRect/>
          </a:stretch>
        </p:blipFill>
        <p:spPr>
          <a:xfrm>
            <a:off x="5701017" y="1465453"/>
            <a:ext cx="5871934" cy="4552760"/>
          </a:xfrm>
        </p:spPr>
      </p:pic>
      <p:sp>
        <p:nvSpPr>
          <p:cNvPr id="5" name="Slide Number Placeholder 4">
            <a:extLst>
              <a:ext uri="{FF2B5EF4-FFF2-40B4-BE49-F238E27FC236}">
                <a16:creationId xmlns:a16="http://schemas.microsoft.com/office/drawing/2014/main" id="{057D0B94-249E-27FF-944D-6F39500E937D}"/>
              </a:ext>
            </a:extLst>
          </p:cNvPr>
          <p:cNvSpPr>
            <a:spLocks noGrp="1"/>
          </p:cNvSpPr>
          <p:nvPr>
            <p:ph type="sldNum" sz="quarter" idx="4"/>
          </p:nvPr>
        </p:nvSpPr>
        <p:spPr/>
        <p:txBody>
          <a:bodyPr/>
          <a:lstStyle/>
          <a:p>
            <a:fld id="{B5CEABB6-07DC-46E8-9B57-56EC44A396E5}" type="slidenum">
              <a:rPr lang="en-US" smtClean="0"/>
              <a:pPr/>
              <a:t>24</a:t>
            </a:fld>
            <a:endParaRPr lang="en-US" dirty="0"/>
          </a:p>
        </p:txBody>
      </p:sp>
      <p:pic>
        <p:nvPicPr>
          <p:cNvPr id="8" name="Picture 7" descr="A group of mushrooms and plants&#10;&#10;Description automatically generated">
            <a:extLst>
              <a:ext uri="{FF2B5EF4-FFF2-40B4-BE49-F238E27FC236}">
                <a16:creationId xmlns:a16="http://schemas.microsoft.com/office/drawing/2014/main" id="{AB5C41BC-55E5-44E6-4A61-B45DAAE6912C}"/>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A877398F-8509-9F8D-50C4-5AD23A65403F}"/>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48647E8B-A139-30B4-98E1-EB597AF59B02}"/>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428308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6D28-51E0-5952-0F56-4AAA06367706}"/>
              </a:ext>
            </a:extLst>
          </p:cNvPr>
          <p:cNvSpPr>
            <a:spLocks noGrp="1"/>
          </p:cNvSpPr>
          <p:nvPr>
            <p:ph type="title"/>
          </p:nvPr>
        </p:nvSpPr>
        <p:spPr>
          <a:xfrm>
            <a:off x="929640" y="485113"/>
            <a:ext cx="10515600" cy="1531525"/>
          </a:xfrm>
        </p:spPr>
        <p:txBody>
          <a:bodyPr anchor="ctr">
            <a:normAutofit/>
          </a:bodyPr>
          <a:lstStyle/>
          <a:p>
            <a:r>
              <a:rPr lang="en-US" dirty="0"/>
              <a:t>Conclusion</a:t>
            </a:r>
          </a:p>
        </p:txBody>
      </p:sp>
      <p:sp>
        <p:nvSpPr>
          <p:cNvPr id="3" name="Content Placeholder 2">
            <a:extLst>
              <a:ext uri="{FF2B5EF4-FFF2-40B4-BE49-F238E27FC236}">
                <a16:creationId xmlns:a16="http://schemas.microsoft.com/office/drawing/2014/main" id="{9304B7C3-5BDD-B50A-CBFD-30E02C26B61B}"/>
              </a:ext>
            </a:extLst>
          </p:cNvPr>
          <p:cNvSpPr>
            <a:spLocks noGrp="1"/>
          </p:cNvSpPr>
          <p:nvPr>
            <p:ph sz="quarter" idx="10"/>
          </p:nvPr>
        </p:nvSpPr>
        <p:spPr>
          <a:xfrm>
            <a:off x="929640" y="2153285"/>
            <a:ext cx="4953001" cy="3500438"/>
          </a:xfrm>
        </p:spPr>
        <p:txBody>
          <a:bodyPr>
            <a:normAutofit/>
          </a:bodyPr>
          <a:lstStyle/>
          <a:p>
            <a:r>
              <a:rPr lang="en-US" dirty="0"/>
              <a:t>Purpose: Understanding Classification Models &amp; Their application to mushroom classifications</a:t>
            </a:r>
          </a:p>
          <a:p>
            <a:r>
              <a:rPr lang="en-US" dirty="0"/>
              <a:t>Narrowed down the data set, encoded variables, </a:t>
            </a:r>
            <a:r>
              <a:rPr lang="en-US" dirty="0" err="1"/>
              <a:t>imputated</a:t>
            </a:r>
            <a:r>
              <a:rPr lang="en-US" dirty="0"/>
              <a:t> values</a:t>
            </a:r>
          </a:p>
          <a:p>
            <a:r>
              <a:rPr lang="en-US" dirty="0"/>
              <a:t>Created 2 Logistic Regression Models (more features = greater accuracy) </a:t>
            </a:r>
          </a:p>
          <a:p>
            <a:r>
              <a:rPr lang="en-US" dirty="0"/>
              <a:t>SVM with RBF seemed to create the best classification model due to its ability to deal with high dimensional and highly non-linear datasets. </a:t>
            </a:r>
          </a:p>
          <a:p>
            <a:endParaRPr lang="en-US" dirty="0"/>
          </a:p>
        </p:txBody>
      </p:sp>
      <p:pic>
        <p:nvPicPr>
          <p:cNvPr id="7" name="Content Placeholder 6" descr="A group of mushrooms with yellow lights&#10;&#10;Description automatically generated">
            <a:extLst>
              <a:ext uri="{FF2B5EF4-FFF2-40B4-BE49-F238E27FC236}">
                <a16:creationId xmlns:a16="http://schemas.microsoft.com/office/drawing/2014/main" id="{79A54FF6-E51D-EBD6-9861-FB016C150E9F}"/>
              </a:ext>
            </a:extLst>
          </p:cNvPr>
          <p:cNvPicPr>
            <a:picLocks noGrp="1" noChangeAspect="1"/>
          </p:cNvPicPr>
          <p:nvPr>
            <p:ph sz="quarter" idx="11"/>
          </p:nvPr>
        </p:nvPicPr>
        <p:blipFill rotWithShape="1">
          <a:blip r:embed="rId3"/>
          <a:srcRect t="29446" r="2" b="29661"/>
          <a:stretch/>
        </p:blipFill>
        <p:spPr>
          <a:xfrm>
            <a:off x="6096000" y="1817980"/>
            <a:ext cx="5349240" cy="3645857"/>
          </a:xfrm>
          <a:prstGeom prst="roundRect">
            <a:avLst/>
          </a:prstGeom>
          <a:noFill/>
        </p:spPr>
      </p:pic>
      <p:sp>
        <p:nvSpPr>
          <p:cNvPr id="5" name="Slide Number Placeholder 4">
            <a:extLst>
              <a:ext uri="{FF2B5EF4-FFF2-40B4-BE49-F238E27FC236}">
                <a16:creationId xmlns:a16="http://schemas.microsoft.com/office/drawing/2014/main" id="{22431E1B-A9DF-7D6C-25AB-E4CAA3591BB1}"/>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25</a:t>
            </a:fld>
            <a:endParaRPr lang="en-US"/>
          </a:p>
        </p:txBody>
      </p:sp>
      <p:pic>
        <p:nvPicPr>
          <p:cNvPr id="8" name="Picture 7" descr="A group of mushrooms and plants&#10;&#10;Description automatically generated">
            <a:extLst>
              <a:ext uri="{FF2B5EF4-FFF2-40B4-BE49-F238E27FC236}">
                <a16:creationId xmlns:a16="http://schemas.microsoft.com/office/drawing/2014/main" id="{3B4FD7EC-8ED2-37F9-0FD0-04ED5BDB65D8}"/>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8AEF9D09-D0CE-FE9B-FC99-610B1ECDD2AC}"/>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C1852383-E053-5B0B-428D-DB85AF308ABD}"/>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1617833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914400" y="900741"/>
            <a:ext cx="4802372" cy="2788919"/>
          </a:xfrm>
        </p:spPr>
        <p:txBody>
          <a:bodyPr anchor="b">
            <a:normAutofit/>
          </a:bodyPr>
          <a:lstStyle/>
          <a:p>
            <a:r>
              <a:rPr lang="en-US" sz="6000" dirty="0"/>
              <a:t>Thank you!</a:t>
            </a:r>
          </a:p>
        </p:txBody>
      </p:sp>
      <p:sp>
        <p:nvSpPr>
          <p:cNvPr id="14" name="Slide Number Placeholder 4">
            <a:extLst>
              <a:ext uri="{FF2B5EF4-FFF2-40B4-BE49-F238E27FC236}">
                <a16:creationId xmlns:a16="http://schemas.microsoft.com/office/drawing/2014/main" id="{93363C0E-0AC1-F281-F444-55BD787889D7}"/>
              </a:ext>
            </a:extLst>
          </p:cNvPr>
          <p:cNvSpPr>
            <a:spLocks noGrp="1"/>
          </p:cNvSpPr>
          <p:nvPr>
            <p:ph type="sldNum" sz="quarter" idx="4"/>
          </p:nvPr>
        </p:nvSpPr>
        <p:spPr>
          <a:xfrm>
            <a:off x="8534400" y="6121252"/>
            <a:ext cx="2743200" cy="365125"/>
          </a:xfrm>
        </p:spPr>
        <p:txBody>
          <a:bodyPr/>
          <a:lstStyle/>
          <a:p>
            <a:pPr>
              <a:spcAft>
                <a:spcPts val="600"/>
              </a:spcAft>
            </a:pPr>
            <a:fld id="{B5CEABB6-07DC-46E8-9B57-56EC44A396E5}" type="slidenum">
              <a:rPr lang="en-US" smtClean="0"/>
              <a:pPr>
                <a:spcAft>
                  <a:spcPts val="600"/>
                </a:spcAft>
              </a:pPr>
              <a:t>26</a:t>
            </a:fld>
            <a:endParaRPr lang="en-US"/>
          </a:p>
        </p:txBody>
      </p:sp>
      <p:pic>
        <p:nvPicPr>
          <p:cNvPr id="8" name="Picture 7" descr="A group of mushrooms and plants&#10;&#10;Description automatically generated">
            <a:extLst>
              <a:ext uri="{FF2B5EF4-FFF2-40B4-BE49-F238E27FC236}">
                <a16:creationId xmlns:a16="http://schemas.microsoft.com/office/drawing/2014/main" id="{619A8F3B-1707-4960-016D-A5F2D625E316}"/>
              </a:ext>
            </a:extLst>
          </p:cNvPr>
          <p:cNvPicPr>
            <a:picLocks noChangeAspect="1"/>
          </p:cNvPicPr>
          <p:nvPr/>
        </p:nvPicPr>
        <p:blipFill rotWithShape="1">
          <a:blip r:embed="rId3">
            <a:duotone>
              <a:schemeClr val="accent5">
                <a:shade val="45000"/>
                <a:satMod val="135000"/>
              </a:schemeClr>
              <a:prstClr val="white"/>
            </a:duotone>
            <a:alphaModFix amt="35000"/>
          </a:blip>
          <a:srcRect l="23242" b="74977"/>
          <a:stretch/>
        </p:blipFill>
        <p:spPr>
          <a:xfrm>
            <a:off x="-1" y="5885551"/>
            <a:ext cx="4474417" cy="972449"/>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222B2075-0A6A-C28F-F534-53B835E8084E}"/>
              </a:ext>
            </a:extLst>
          </p:cNvPr>
          <p:cNvPicPr>
            <a:picLocks noChangeAspect="1"/>
          </p:cNvPicPr>
          <p:nvPr/>
        </p:nvPicPr>
        <p:blipFill rotWithShape="1">
          <a:blip r:embed="rId3">
            <a:duotone>
              <a:schemeClr val="accent5">
                <a:shade val="45000"/>
                <a:satMod val="135000"/>
              </a:schemeClr>
              <a:prstClr val="white"/>
            </a:duotone>
            <a:alphaModFix amt="35000"/>
          </a:blip>
          <a:srcRect l="7217" b="74977"/>
          <a:stretch/>
        </p:blipFill>
        <p:spPr>
          <a:xfrm>
            <a:off x="4157365" y="5885551"/>
            <a:ext cx="5408534" cy="972449"/>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9AF1FCE8-AB92-2052-05EC-A77CA21E44D6}"/>
              </a:ext>
            </a:extLst>
          </p:cNvPr>
          <p:cNvPicPr>
            <a:picLocks noChangeAspect="1"/>
          </p:cNvPicPr>
          <p:nvPr/>
        </p:nvPicPr>
        <p:blipFill rotWithShape="1">
          <a:blip r:embed="rId3">
            <a:duotone>
              <a:schemeClr val="accent5">
                <a:shade val="45000"/>
                <a:satMod val="135000"/>
              </a:schemeClr>
              <a:prstClr val="white"/>
            </a:duotone>
            <a:alphaModFix amt="35000"/>
          </a:blip>
          <a:srcRect l="7217" r="42294" b="76470"/>
          <a:stretch/>
        </p:blipFill>
        <p:spPr>
          <a:xfrm>
            <a:off x="9248847" y="5943599"/>
            <a:ext cx="2943153" cy="914401"/>
          </a:xfrm>
          <a:prstGeom prst="rect">
            <a:avLst/>
          </a:prstGeom>
        </p:spPr>
      </p:pic>
      <p:pic>
        <p:nvPicPr>
          <p:cNvPr id="11" name="Picture 10" descr="A group of mushrooms and plants&#10;&#10;Description automatically generated">
            <a:extLst>
              <a:ext uri="{FF2B5EF4-FFF2-40B4-BE49-F238E27FC236}">
                <a16:creationId xmlns:a16="http://schemas.microsoft.com/office/drawing/2014/main" id="{02700547-0360-B8E6-2896-9E82264FDF54}"/>
              </a:ext>
            </a:extLst>
          </p:cNvPr>
          <p:cNvPicPr>
            <a:picLocks noChangeAspect="1"/>
          </p:cNvPicPr>
          <p:nvPr/>
        </p:nvPicPr>
        <p:blipFill rotWithShape="1">
          <a:blip r:embed="rId3">
            <a:duotone>
              <a:schemeClr val="accent5">
                <a:shade val="45000"/>
                <a:satMod val="135000"/>
              </a:schemeClr>
              <a:prstClr val="white"/>
            </a:duotone>
            <a:alphaModFix amt="35000"/>
          </a:blip>
          <a:srcRect l="23242" b="74977"/>
          <a:stretch/>
        </p:blipFill>
        <p:spPr>
          <a:xfrm flipV="1">
            <a:off x="-1" y="-2"/>
            <a:ext cx="4474417" cy="972449"/>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D03FD9F9-A15B-E305-6768-884EDCF1F9C9}"/>
              </a:ext>
            </a:extLst>
          </p:cNvPr>
          <p:cNvPicPr>
            <a:picLocks noChangeAspect="1"/>
          </p:cNvPicPr>
          <p:nvPr/>
        </p:nvPicPr>
        <p:blipFill rotWithShape="1">
          <a:blip r:embed="rId3">
            <a:duotone>
              <a:schemeClr val="accent5">
                <a:shade val="45000"/>
                <a:satMod val="135000"/>
              </a:schemeClr>
              <a:prstClr val="white"/>
            </a:duotone>
            <a:alphaModFix amt="35000"/>
          </a:blip>
          <a:srcRect l="7217" b="74977"/>
          <a:stretch/>
        </p:blipFill>
        <p:spPr>
          <a:xfrm flipV="1">
            <a:off x="4157365" y="-2"/>
            <a:ext cx="5408534" cy="972449"/>
          </a:xfrm>
          <a:prstGeom prst="rect">
            <a:avLst/>
          </a:prstGeom>
        </p:spPr>
      </p:pic>
      <p:pic>
        <p:nvPicPr>
          <p:cNvPr id="15" name="Picture 14" descr="A group of mushrooms and plants&#10;&#10;Description automatically generated">
            <a:extLst>
              <a:ext uri="{FF2B5EF4-FFF2-40B4-BE49-F238E27FC236}">
                <a16:creationId xmlns:a16="http://schemas.microsoft.com/office/drawing/2014/main" id="{0A57C78A-7D8B-756A-8D44-A834523C0370}"/>
              </a:ext>
            </a:extLst>
          </p:cNvPr>
          <p:cNvPicPr>
            <a:picLocks noChangeAspect="1"/>
          </p:cNvPicPr>
          <p:nvPr/>
        </p:nvPicPr>
        <p:blipFill rotWithShape="1">
          <a:blip r:embed="rId3">
            <a:duotone>
              <a:schemeClr val="accent5">
                <a:shade val="45000"/>
                <a:satMod val="135000"/>
              </a:schemeClr>
              <a:prstClr val="white"/>
            </a:duotone>
            <a:alphaModFix amt="35000"/>
          </a:blip>
          <a:srcRect l="7217" r="42294" b="76470"/>
          <a:stretch/>
        </p:blipFill>
        <p:spPr>
          <a:xfrm flipV="1">
            <a:off x="9248847" y="58046"/>
            <a:ext cx="2943153" cy="914401"/>
          </a:xfrm>
          <a:prstGeom prst="rect">
            <a:avLst/>
          </a:prstGeom>
        </p:spPr>
      </p:pic>
      <p:pic>
        <p:nvPicPr>
          <p:cNvPr id="7" name="Picture 6" descr="A group of mushrooms with yellow spots&#10;&#10;Description automatically generated">
            <a:extLst>
              <a:ext uri="{FF2B5EF4-FFF2-40B4-BE49-F238E27FC236}">
                <a16:creationId xmlns:a16="http://schemas.microsoft.com/office/drawing/2014/main" id="{4F5C042F-D91F-7DAA-9609-231ACB61E48E}"/>
              </a:ext>
            </a:extLst>
          </p:cNvPr>
          <p:cNvPicPr>
            <a:picLocks noChangeAspect="1"/>
          </p:cNvPicPr>
          <p:nvPr/>
        </p:nvPicPr>
        <p:blipFill rotWithShape="1">
          <a:blip r:embed="rId4"/>
          <a:srcRect t="9711" r="2" b="31534"/>
          <a:stretch/>
        </p:blipFill>
        <p:spPr>
          <a:xfrm>
            <a:off x="5294670" y="698413"/>
            <a:ext cx="6204155" cy="5461173"/>
          </a:xfrm>
          <a:prstGeom prst="roundRect">
            <a:avLst/>
          </a:prstGeom>
          <a:noFill/>
        </p:spPr>
      </p:pic>
    </p:spTree>
    <p:extLst>
      <p:ext uri="{BB962C8B-B14F-4D97-AF65-F5344CB8AC3E}">
        <p14:creationId xmlns:p14="http://schemas.microsoft.com/office/powerpoint/2010/main" val="330384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ushrooms and plants&#10;&#10;Description automatically generated">
            <a:extLst>
              <a:ext uri="{FF2B5EF4-FFF2-40B4-BE49-F238E27FC236}">
                <a16:creationId xmlns:a16="http://schemas.microsoft.com/office/drawing/2014/main" id="{1F2D5C62-9F9A-4040-085D-AE03BCD20CBD}"/>
              </a:ext>
            </a:extLst>
          </p:cNvPr>
          <p:cNvPicPr>
            <a:picLocks noChangeAspect="1"/>
          </p:cNvPicPr>
          <p:nvPr/>
        </p:nvPicPr>
        <p:blipFill rotWithShape="1">
          <a:blip r:embed="rId3">
            <a:duotone>
              <a:schemeClr val="accent5">
                <a:shade val="45000"/>
                <a:satMod val="135000"/>
              </a:schemeClr>
              <a:prstClr val="white"/>
            </a:duotone>
            <a:alphaModFix amt="35000"/>
          </a:blip>
          <a:srcRect b="28048"/>
          <a:stretch/>
        </p:blipFill>
        <p:spPr>
          <a:xfrm flipH="1">
            <a:off x="266700" y="3535045"/>
            <a:ext cx="5829300" cy="2796181"/>
          </a:xfrm>
          <a:prstGeom prst="rect">
            <a:avLst/>
          </a:prstGeom>
        </p:spPr>
      </p:pic>
      <p:pic>
        <p:nvPicPr>
          <p:cNvPr id="3" name="Picture 2" descr="A group of mushrooms and plants&#10;&#10;Description automatically generated">
            <a:extLst>
              <a:ext uri="{FF2B5EF4-FFF2-40B4-BE49-F238E27FC236}">
                <a16:creationId xmlns:a16="http://schemas.microsoft.com/office/drawing/2014/main" id="{134263A2-5A61-A283-78D2-F3032558BDEF}"/>
              </a:ext>
            </a:extLst>
          </p:cNvPr>
          <p:cNvPicPr>
            <a:picLocks noChangeAspect="1"/>
          </p:cNvPicPr>
          <p:nvPr/>
        </p:nvPicPr>
        <p:blipFill>
          <a:blip r:embed="rId3">
            <a:duotone>
              <a:schemeClr val="accent5">
                <a:shade val="45000"/>
                <a:satMod val="135000"/>
              </a:schemeClr>
              <a:prstClr val="white"/>
            </a:duotone>
            <a:alphaModFix amt="35000"/>
          </a:blip>
          <a:stretch>
            <a:fillRect/>
          </a:stretch>
        </p:blipFill>
        <p:spPr>
          <a:xfrm>
            <a:off x="216118" y="367748"/>
            <a:ext cx="5829300" cy="3886200"/>
          </a:xfrm>
          <a:prstGeom prst="rect">
            <a:avLst/>
          </a:prstGeom>
        </p:spPr>
      </p:pic>
      <p:sp>
        <p:nvSpPr>
          <p:cNvPr id="8" name="Rectangle: Rounded Corners 7">
            <a:extLst>
              <a:ext uri="{FF2B5EF4-FFF2-40B4-BE49-F238E27FC236}">
                <a16:creationId xmlns:a16="http://schemas.microsoft.com/office/drawing/2014/main" id="{D0AE8981-509E-6733-02A8-608EF8B6E118}"/>
              </a:ext>
            </a:extLst>
          </p:cNvPr>
          <p:cNvSpPr/>
          <p:nvPr/>
        </p:nvSpPr>
        <p:spPr>
          <a:xfrm>
            <a:off x="1407041" y="3055984"/>
            <a:ext cx="3447453" cy="1074019"/>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690710" y="3210298"/>
            <a:ext cx="4880113" cy="765389"/>
          </a:xfrm>
          <a:noFill/>
          <a:ln>
            <a:noFill/>
          </a:ln>
        </p:spPr>
        <p:style>
          <a:lnRef idx="2">
            <a:schemeClr val="accent5"/>
          </a:lnRef>
          <a:fillRef idx="1">
            <a:schemeClr val="lt1"/>
          </a:fillRef>
          <a:effectRef idx="0">
            <a:schemeClr val="accent5"/>
          </a:effectRef>
          <a:fontRef idx="minor">
            <a:schemeClr val="dk1"/>
          </a:fontRef>
        </p:style>
        <p:txBody>
          <a:bodyPr>
            <a:noAutofit/>
          </a:bodyPr>
          <a:lstStyle/>
          <a:p>
            <a:pPr algn="ctr"/>
            <a:r>
              <a:rPr lang="en-US" sz="4800" dirty="0">
                <a:solidFill>
                  <a:schemeClr val="accent5">
                    <a:lumMod val="50000"/>
                  </a:schemeClr>
                </a:solidFill>
                <a:latin typeface="+mj-lt"/>
              </a:rPr>
              <a:t>Attributes</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475227" y="1020445"/>
            <a:ext cx="4802735" cy="5029200"/>
          </a:xfrm>
        </p:spPr>
        <p:txBody>
          <a:bodyPr>
            <a:normAutofit fontScale="92500" lnSpcReduction="10000"/>
          </a:bodyPr>
          <a:lstStyle/>
          <a:p>
            <a:pPr>
              <a:lnSpc>
                <a:spcPct val="120000"/>
              </a:lnSpc>
            </a:pPr>
            <a:r>
              <a:rPr lang="en-US" sz="1200" b="1" dirty="0"/>
              <a:t>Class [Target]: </a:t>
            </a:r>
            <a:r>
              <a:rPr lang="en-US" sz="1200" dirty="0"/>
              <a:t>Indicates mushroom edibility [p = poisonous, e = edibility]</a:t>
            </a:r>
            <a:endParaRPr lang="en-US" sz="1200" b="1" dirty="0"/>
          </a:p>
          <a:p>
            <a:pPr>
              <a:lnSpc>
                <a:spcPct val="120000"/>
              </a:lnSpc>
            </a:pPr>
            <a:r>
              <a:rPr lang="en-US" sz="1200" b="1" dirty="0"/>
              <a:t>Diameter of Mushroom Cap </a:t>
            </a:r>
            <a:r>
              <a:rPr lang="en-US" sz="1200" dirty="0"/>
              <a:t>[cm]</a:t>
            </a:r>
          </a:p>
          <a:p>
            <a:pPr>
              <a:lnSpc>
                <a:spcPct val="120000"/>
              </a:lnSpc>
            </a:pPr>
            <a:r>
              <a:rPr lang="en-US" sz="1200" b="1" dirty="0"/>
              <a:t>Cap Shape: </a:t>
            </a:r>
            <a:r>
              <a:rPr lang="en-US" sz="1200" dirty="0"/>
              <a:t>b = bell, c = conical, x = convex,  f = flat, s = sunken, p = spherical, o =others</a:t>
            </a:r>
            <a:endParaRPr lang="en-US" sz="1200" b="1" dirty="0"/>
          </a:p>
          <a:p>
            <a:pPr>
              <a:lnSpc>
                <a:spcPct val="120000"/>
              </a:lnSpc>
            </a:pPr>
            <a:r>
              <a:rPr lang="en-US" sz="1200" b="1" dirty="0"/>
              <a:t>Cap Surface: </a:t>
            </a:r>
            <a:r>
              <a:rPr lang="en-US" sz="1200" dirty="0"/>
              <a:t>Texture of the mushroom cap surface, </a:t>
            </a:r>
            <a:r>
              <a:rPr lang="en-US" sz="1200" dirty="0" err="1"/>
              <a:t>i</a:t>
            </a:r>
            <a:r>
              <a:rPr lang="en-US" sz="1200" dirty="0"/>
              <a:t> = fibrous, g = grooves, y = scaly, s = smooth, h = shiny, l = leathery, etc. </a:t>
            </a:r>
            <a:endParaRPr lang="en-US" sz="1200" b="1" dirty="0"/>
          </a:p>
          <a:p>
            <a:pPr>
              <a:lnSpc>
                <a:spcPct val="120000"/>
              </a:lnSpc>
            </a:pPr>
            <a:r>
              <a:rPr lang="en-US" sz="1200" b="1" dirty="0"/>
              <a:t>Cap Color </a:t>
            </a:r>
          </a:p>
          <a:p>
            <a:pPr>
              <a:lnSpc>
                <a:spcPct val="120000"/>
              </a:lnSpc>
            </a:pPr>
            <a:r>
              <a:rPr lang="en-US" sz="1200" b="1" dirty="0"/>
              <a:t>Does Bruise or Bleed: </a:t>
            </a:r>
            <a:r>
              <a:rPr lang="en-US" sz="1200" dirty="0"/>
              <a:t>Indicates if the mushroom bruises or bleeds when injured [true or false]</a:t>
            </a:r>
            <a:endParaRPr lang="en-US" sz="1200" b="1" dirty="0"/>
          </a:p>
          <a:p>
            <a:pPr>
              <a:lnSpc>
                <a:spcPct val="120000"/>
              </a:lnSpc>
            </a:pPr>
            <a:r>
              <a:rPr lang="en-US" sz="1200" b="1" dirty="0"/>
              <a:t>Gill Attributes: </a:t>
            </a:r>
            <a:r>
              <a:rPr lang="en-US" sz="1200" dirty="0"/>
              <a:t>Gill Attachment, Gill Spacing, Gill Color </a:t>
            </a:r>
          </a:p>
          <a:p>
            <a:pPr>
              <a:lnSpc>
                <a:spcPct val="120000"/>
              </a:lnSpc>
            </a:pPr>
            <a:r>
              <a:rPr lang="en-US" sz="1200" b="1" dirty="0"/>
              <a:t>Stem Attributes: </a:t>
            </a:r>
            <a:r>
              <a:rPr lang="en-US" sz="1200" dirty="0"/>
              <a:t>Stem Width, Stem Root, Stem Surface, Stem Color</a:t>
            </a:r>
          </a:p>
          <a:p>
            <a:pPr>
              <a:lnSpc>
                <a:spcPct val="120000"/>
              </a:lnSpc>
            </a:pPr>
            <a:r>
              <a:rPr lang="en-US" sz="1200" b="1" dirty="0"/>
              <a:t>Veil Attributes: </a:t>
            </a:r>
            <a:r>
              <a:rPr lang="en-US" sz="1200" dirty="0"/>
              <a:t>Veil Color, Veil Type </a:t>
            </a:r>
          </a:p>
          <a:p>
            <a:pPr>
              <a:lnSpc>
                <a:spcPct val="120000"/>
              </a:lnSpc>
            </a:pPr>
            <a:r>
              <a:rPr lang="en-US" sz="1200" b="1" dirty="0"/>
              <a:t>Ring Attributes: </a:t>
            </a:r>
            <a:r>
              <a:rPr lang="en-US" sz="1200" dirty="0"/>
              <a:t>Has Ring, Ring Type</a:t>
            </a:r>
          </a:p>
          <a:p>
            <a:pPr>
              <a:lnSpc>
                <a:spcPct val="120000"/>
              </a:lnSpc>
            </a:pPr>
            <a:r>
              <a:rPr lang="en-US" sz="1200" b="1" dirty="0"/>
              <a:t>Spore Print Color </a:t>
            </a:r>
          </a:p>
          <a:p>
            <a:pPr>
              <a:lnSpc>
                <a:spcPct val="120000"/>
              </a:lnSpc>
            </a:pPr>
            <a:r>
              <a:rPr lang="en-US" sz="1200" b="1" dirty="0"/>
              <a:t>Habitat</a:t>
            </a:r>
          </a:p>
          <a:p>
            <a:pPr>
              <a:lnSpc>
                <a:spcPct val="120000"/>
              </a:lnSpc>
            </a:pPr>
            <a:r>
              <a:rPr lang="en-US" sz="1200" b="1" dirty="0"/>
              <a:t>Season</a:t>
            </a:r>
          </a:p>
        </p:txBody>
      </p:sp>
    </p:spTree>
    <p:extLst>
      <p:ext uri="{BB962C8B-B14F-4D97-AF65-F5344CB8AC3E}">
        <p14:creationId xmlns:p14="http://schemas.microsoft.com/office/powerpoint/2010/main" val="76255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AB316-DEF6-BC3F-B5DB-BE06EDFA25A1}"/>
              </a:ext>
            </a:extLst>
          </p:cNvPr>
          <p:cNvSpPr>
            <a:spLocks noGrp="1"/>
          </p:cNvSpPr>
          <p:nvPr>
            <p:ph type="sldNum" sz="quarter" idx="4"/>
          </p:nvPr>
        </p:nvSpPr>
        <p:spPr/>
        <p:txBody>
          <a:bodyPr/>
          <a:lstStyle/>
          <a:p>
            <a:fld id="{B5CEABB6-07DC-46E8-9B57-56EC44A396E5}" type="slidenum">
              <a:rPr lang="en-US" smtClean="0"/>
              <a:pPr/>
              <a:t>4</a:t>
            </a:fld>
            <a:endParaRPr lang="en-US" dirty="0"/>
          </a:p>
        </p:txBody>
      </p:sp>
      <p:pic>
        <p:nvPicPr>
          <p:cNvPr id="5122" name="Picture 2" descr="Mushroom Anatomy: A Deep Dive Into the Parts of a Mushroom">
            <a:extLst>
              <a:ext uri="{FF2B5EF4-FFF2-40B4-BE49-F238E27FC236}">
                <a16:creationId xmlns:a16="http://schemas.microsoft.com/office/drawing/2014/main" id="{C50A663E-D759-E3A8-B09B-406DBBE9B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0" y="1047750"/>
            <a:ext cx="4762500" cy="4762500"/>
          </a:xfrm>
          <a:prstGeom prst="roundRect">
            <a:avLst/>
          </a:prstGeom>
          <a:noFill/>
          <a:extLst>
            <a:ext uri="{909E8E84-426E-40DD-AFC4-6F175D3DCCD1}">
              <a14:hiddenFill xmlns:a14="http://schemas.microsoft.com/office/drawing/2010/main">
                <a:solidFill>
                  <a:srgbClr val="FFFFFF"/>
                </a:solidFill>
              </a14:hiddenFill>
            </a:ext>
          </a:extLst>
        </p:spPr>
      </p:pic>
      <p:pic>
        <p:nvPicPr>
          <p:cNvPr id="5124" name="Picture 4" descr="Basidioma of a gilled mushroom ( Amanita caesarea ); note the veil... |  Download Scientific Diagram">
            <a:extLst>
              <a:ext uri="{FF2B5EF4-FFF2-40B4-BE49-F238E27FC236}">
                <a16:creationId xmlns:a16="http://schemas.microsoft.com/office/drawing/2014/main" id="{5CCB6F7A-B785-882E-34C9-93969C282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826" y="1349356"/>
            <a:ext cx="4591050" cy="43529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ushrooms and plants&#10;&#10;Description automatically generated">
            <a:extLst>
              <a:ext uri="{FF2B5EF4-FFF2-40B4-BE49-F238E27FC236}">
                <a16:creationId xmlns:a16="http://schemas.microsoft.com/office/drawing/2014/main" id="{1E6956CE-B786-5041-B10C-D376D722E6FB}"/>
              </a:ext>
            </a:extLst>
          </p:cNvPr>
          <p:cNvPicPr>
            <a:picLocks noChangeAspect="1"/>
          </p:cNvPicPr>
          <p:nvPr/>
        </p:nvPicPr>
        <p:blipFill rotWithShape="1">
          <a:blip r:embed="rId5">
            <a:duotone>
              <a:schemeClr val="accent5">
                <a:shade val="45000"/>
                <a:satMod val="135000"/>
              </a:schemeClr>
              <a:prstClr val="white"/>
            </a:duotone>
            <a:alphaModFix amt="35000"/>
          </a:blip>
          <a:srcRect l="9871" b="75838"/>
          <a:stretch/>
        </p:blipFill>
        <p:spPr>
          <a:xfrm>
            <a:off x="0" y="5919000"/>
            <a:ext cx="5253848" cy="939000"/>
          </a:xfrm>
          <a:prstGeom prst="rect">
            <a:avLst/>
          </a:prstGeom>
        </p:spPr>
      </p:pic>
      <p:pic>
        <p:nvPicPr>
          <p:cNvPr id="3" name="Picture 2" descr="A group of mushrooms and plants&#10;&#10;Description automatically generated">
            <a:extLst>
              <a:ext uri="{FF2B5EF4-FFF2-40B4-BE49-F238E27FC236}">
                <a16:creationId xmlns:a16="http://schemas.microsoft.com/office/drawing/2014/main" id="{9D307BD9-C055-67FE-7A95-C2DDE41DA65A}"/>
              </a:ext>
            </a:extLst>
          </p:cNvPr>
          <p:cNvPicPr>
            <a:picLocks noChangeAspect="1"/>
          </p:cNvPicPr>
          <p:nvPr/>
        </p:nvPicPr>
        <p:blipFill rotWithShape="1">
          <a:blip r:embed="rId5">
            <a:duotone>
              <a:schemeClr val="accent5">
                <a:shade val="45000"/>
                <a:satMod val="135000"/>
              </a:schemeClr>
              <a:prstClr val="white"/>
            </a:duotone>
            <a:alphaModFix amt="35000"/>
          </a:blip>
          <a:srcRect b="78904"/>
          <a:stretch/>
        </p:blipFill>
        <p:spPr>
          <a:xfrm>
            <a:off x="4583402" y="6032473"/>
            <a:ext cx="5829300" cy="819841"/>
          </a:xfrm>
          <a:prstGeom prst="rect">
            <a:avLst/>
          </a:prstGeom>
        </p:spPr>
      </p:pic>
      <p:pic>
        <p:nvPicPr>
          <p:cNvPr id="5" name="Picture 4" descr="A group of mushrooms and plants&#10;&#10;Description automatically generated">
            <a:extLst>
              <a:ext uri="{FF2B5EF4-FFF2-40B4-BE49-F238E27FC236}">
                <a16:creationId xmlns:a16="http://schemas.microsoft.com/office/drawing/2014/main" id="{4096F2D5-A996-F9A3-B06C-0B899AD00D4D}"/>
              </a:ext>
            </a:extLst>
          </p:cNvPr>
          <p:cNvPicPr>
            <a:picLocks noChangeAspect="1"/>
          </p:cNvPicPr>
          <p:nvPr/>
        </p:nvPicPr>
        <p:blipFill rotWithShape="1">
          <a:blip r:embed="rId5">
            <a:duotone>
              <a:schemeClr val="accent5">
                <a:shade val="45000"/>
                <a:satMod val="135000"/>
              </a:schemeClr>
              <a:prstClr val="white"/>
            </a:duotone>
            <a:alphaModFix amt="35000"/>
          </a:blip>
          <a:srcRect r="57975" b="78904"/>
          <a:stretch/>
        </p:blipFill>
        <p:spPr>
          <a:xfrm>
            <a:off x="9742256" y="6032474"/>
            <a:ext cx="2449744" cy="819840"/>
          </a:xfrm>
          <a:prstGeom prst="rect">
            <a:avLst/>
          </a:prstGeom>
        </p:spPr>
      </p:pic>
      <p:pic>
        <p:nvPicPr>
          <p:cNvPr id="6" name="Picture 5" descr="A group of mushrooms and plants&#10;&#10;Description automatically generated">
            <a:extLst>
              <a:ext uri="{FF2B5EF4-FFF2-40B4-BE49-F238E27FC236}">
                <a16:creationId xmlns:a16="http://schemas.microsoft.com/office/drawing/2014/main" id="{D368AD3B-F174-9016-EA25-48F4CD065756}"/>
              </a:ext>
            </a:extLst>
          </p:cNvPr>
          <p:cNvPicPr>
            <a:picLocks noChangeAspect="1"/>
          </p:cNvPicPr>
          <p:nvPr/>
        </p:nvPicPr>
        <p:blipFill rotWithShape="1">
          <a:blip r:embed="rId5">
            <a:duotone>
              <a:schemeClr val="accent5">
                <a:shade val="45000"/>
                <a:satMod val="135000"/>
              </a:schemeClr>
              <a:prstClr val="white"/>
            </a:duotone>
            <a:alphaModFix amt="35000"/>
          </a:blip>
          <a:srcRect l="9871" b="74709"/>
          <a:stretch/>
        </p:blipFill>
        <p:spPr>
          <a:xfrm flipH="1" flipV="1">
            <a:off x="-313899" y="-3"/>
            <a:ext cx="5253848" cy="982902"/>
          </a:xfrm>
          <a:prstGeom prst="rect">
            <a:avLst/>
          </a:prstGeom>
        </p:spPr>
      </p:pic>
      <p:pic>
        <p:nvPicPr>
          <p:cNvPr id="7" name="Picture 6" descr="A group of mushrooms and plants&#10;&#10;Description automatically generated">
            <a:extLst>
              <a:ext uri="{FF2B5EF4-FFF2-40B4-BE49-F238E27FC236}">
                <a16:creationId xmlns:a16="http://schemas.microsoft.com/office/drawing/2014/main" id="{1D9E9B21-8ADB-B66A-E4CA-6698B5E43D8B}"/>
              </a:ext>
            </a:extLst>
          </p:cNvPr>
          <p:cNvPicPr>
            <a:picLocks noChangeAspect="1"/>
          </p:cNvPicPr>
          <p:nvPr/>
        </p:nvPicPr>
        <p:blipFill rotWithShape="1">
          <a:blip r:embed="rId5">
            <a:duotone>
              <a:schemeClr val="accent5">
                <a:shade val="45000"/>
                <a:satMod val="135000"/>
              </a:schemeClr>
              <a:prstClr val="white"/>
            </a:duotone>
            <a:alphaModFix amt="35000"/>
          </a:blip>
          <a:srcRect t="-1" b="74708"/>
          <a:stretch/>
        </p:blipFill>
        <p:spPr>
          <a:xfrm flipH="1" flipV="1">
            <a:off x="4583402" y="5685"/>
            <a:ext cx="5829300" cy="982902"/>
          </a:xfrm>
          <a:prstGeom prst="rect">
            <a:avLst/>
          </a:prstGeom>
        </p:spPr>
      </p:pic>
      <p:pic>
        <p:nvPicPr>
          <p:cNvPr id="8" name="Picture 7" descr="A group of mushrooms and plants&#10;&#10;Description automatically generated">
            <a:extLst>
              <a:ext uri="{FF2B5EF4-FFF2-40B4-BE49-F238E27FC236}">
                <a16:creationId xmlns:a16="http://schemas.microsoft.com/office/drawing/2014/main" id="{CC43D038-C93B-E159-7033-4FCE8F6BAF04}"/>
              </a:ext>
            </a:extLst>
          </p:cNvPr>
          <p:cNvPicPr>
            <a:picLocks noChangeAspect="1"/>
          </p:cNvPicPr>
          <p:nvPr/>
        </p:nvPicPr>
        <p:blipFill rotWithShape="1">
          <a:blip r:embed="rId5">
            <a:duotone>
              <a:schemeClr val="accent5">
                <a:shade val="45000"/>
                <a:satMod val="135000"/>
              </a:schemeClr>
              <a:prstClr val="white"/>
            </a:duotone>
            <a:alphaModFix amt="35000"/>
          </a:blip>
          <a:srcRect r="57975" b="74707"/>
          <a:stretch/>
        </p:blipFill>
        <p:spPr>
          <a:xfrm flipH="1" flipV="1">
            <a:off x="9837250" y="-3"/>
            <a:ext cx="2449744" cy="982904"/>
          </a:xfrm>
          <a:prstGeom prst="rect">
            <a:avLst/>
          </a:prstGeom>
        </p:spPr>
      </p:pic>
    </p:spTree>
    <p:extLst>
      <p:ext uri="{BB962C8B-B14F-4D97-AF65-F5344CB8AC3E}">
        <p14:creationId xmlns:p14="http://schemas.microsoft.com/office/powerpoint/2010/main" val="191330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7070271" y="1959429"/>
            <a:ext cx="4341658" cy="2351312"/>
          </a:xfrm>
        </p:spPr>
        <p:txBody>
          <a:bodyPr/>
          <a:lstStyle/>
          <a:p>
            <a:pPr algn="r"/>
            <a:r>
              <a:rPr lang="en-US" dirty="0"/>
              <a:t>Data Exploration and Cleaning</a:t>
            </a:r>
          </a:p>
        </p:txBody>
      </p:sp>
      <p:pic>
        <p:nvPicPr>
          <p:cNvPr id="2050" name="Picture 2" descr="100+] Mushroom Aesthetic Backgrounds | Wallpapers.com">
            <a:extLst>
              <a:ext uri="{FF2B5EF4-FFF2-40B4-BE49-F238E27FC236}">
                <a16:creationId xmlns:a16="http://schemas.microsoft.com/office/drawing/2014/main" id="{AD3E0709-DF08-37FF-306B-803CF9FA8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83" b="7619"/>
          <a:stretch/>
        </p:blipFill>
        <p:spPr bwMode="auto">
          <a:xfrm>
            <a:off x="620486" y="825526"/>
            <a:ext cx="7070271" cy="5206947"/>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mushrooms and plants&#10;&#10;Description automatically generated">
            <a:extLst>
              <a:ext uri="{FF2B5EF4-FFF2-40B4-BE49-F238E27FC236}">
                <a16:creationId xmlns:a16="http://schemas.microsoft.com/office/drawing/2014/main" id="{70BC4D6F-4AEB-BA6F-79C2-FCE58F9E47B1}"/>
              </a:ext>
            </a:extLst>
          </p:cNvPr>
          <p:cNvPicPr>
            <a:picLocks noChangeAspect="1"/>
          </p:cNvPicPr>
          <p:nvPr/>
        </p:nvPicPr>
        <p:blipFill rotWithShape="1">
          <a:blip r:embed="rId4">
            <a:duotone>
              <a:schemeClr val="accent5">
                <a:shade val="45000"/>
                <a:satMod val="135000"/>
              </a:schemeClr>
              <a:prstClr val="white"/>
            </a:duotone>
            <a:alphaModFix amt="35000"/>
          </a:blip>
          <a:srcRect l="9871" b="75838"/>
          <a:stretch/>
        </p:blipFill>
        <p:spPr>
          <a:xfrm>
            <a:off x="0" y="5919000"/>
            <a:ext cx="5253848" cy="939000"/>
          </a:xfrm>
          <a:prstGeom prst="rect">
            <a:avLst/>
          </a:prstGeom>
        </p:spPr>
      </p:pic>
      <p:pic>
        <p:nvPicPr>
          <p:cNvPr id="6" name="Picture 5" descr="A group of mushrooms and plants&#10;&#10;Description automatically generated">
            <a:extLst>
              <a:ext uri="{FF2B5EF4-FFF2-40B4-BE49-F238E27FC236}">
                <a16:creationId xmlns:a16="http://schemas.microsoft.com/office/drawing/2014/main" id="{8FBA11E4-2090-6AA3-F745-55C766FDCB43}"/>
              </a:ext>
            </a:extLst>
          </p:cNvPr>
          <p:cNvPicPr>
            <a:picLocks noChangeAspect="1"/>
          </p:cNvPicPr>
          <p:nvPr/>
        </p:nvPicPr>
        <p:blipFill rotWithShape="1">
          <a:blip r:embed="rId4">
            <a:duotone>
              <a:schemeClr val="accent5">
                <a:shade val="45000"/>
                <a:satMod val="135000"/>
              </a:schemeClr>
              <a:prstClr val="white"/>
            </a:duotone>
            <a:alphaModFix amt="35000"/>
          </a:blip>
          <a:srcRect b="78904"/>
          <a:stretch/>
        </p:blipFill>
        <p:spPr>
          <a:xfrm>
            <a:off x="4583402" y="6032473"/>
            <a:ext cx="5829300" cy="819841"/>
          </a:xfrm>
          <a:prstGeom prst="rect">
            <a:avLst/>
          </a:prstGeom>
        </p:spPr>
      </p:pic>
      <p:pic>
        <p:nvPicPr>
          <p:cNvPr id="7" name="Picture 6" descr="A group of mushrooms and plants&#10;&#10;Description automatically generated">
            <a:extLst>
              <a:ext uri="{FF2B5EF4-FFF2-40B4-BE49-F238E27FC236}">
                <a16:creationId xmlns:a16="http://schemas.microsoft.com/office/drawing/2014/main" id="{98D50585-96ED-AB9F-6B90-0A32C2989804}"/>
              </a:ext>
            </a:extLst>
          </p:cNvPr>
          <p:cNvPicPr>
            <a:picLocks noChangeAspect="1"/>
          </p:cNvPicPr>
          <p:nvPr/>
        </p:nvPicPr>
        <p:blipFill rotWithShape="1">
          <a:blip r:embed="rId4">
            <a:duotone>
              <a:schemeClr val="accent5">
                <a:shade val="45000"/>
                <a:satMod val="135000"/>
              </a:schemeClr>
              <a:prstClr val="white"/>
            </a:duotone>
            <a:alphaModFix amt="35000"/>
          </a:blip>
          <a:srcRect r="57975" b="78904"/>
          <a:stretch/>
        </p:blipFill>
        <p:spPr>
          <a:xfrm>
            <a:off x="9742256" y="6032474"/>
            <a:ext cx="2449744" cy="819840"/>
          </a:xfrm>
          <a:prstGeom prst="rect">
            <a:avLst/>
          </a:prstGeom>
        </p:spPr>
      </p:pic>
      <p:pic>
        <p:nvPicPr>
          <p:cNvPr id="15" name="Picture 14" descr="A group of mushrooms and plants&#10;&#10;Description automatically generated">
            <a:extLst>
              <a:ext uri="{FF2B5EF4-FFF2-40B4-BE49-F238E27FC236}">
                <a16:creationId xmlns:a16="http://schemas.microsoft.com/office/drawing/2014/main" id="{A40F5BD3-0187-97EC-6170-6B1FEE67666D}"/>
              </a:ext>
            </a:extLst>
          </p:cNvPr>
          <p:cNvPicPr>
            <a:picLocks noChangeAspect="1"/>
          </p:cNvPicPr>
          <p:nvPr/>
        </p:nvPicPr>
        <p:blipFill rotWithShape="1">
          <a:blip r:embed="rId4">
            <a:duotone>
              <a:schemeClr val="accent5">
                <a:shade val="45000"/>
                <a:satMod val="135000"/>
              </a:schemeClr>
              <a:prstClr val="white"/>
            </a:duotone>
            <a:alphaModFix amt="35000"/>
          </a:blip>
          <a:srcRect l="9871" b="74709"/>
          <a:stretch/>
        </p:blipFill>
        <p:spPr>
          <a:xfrm flipH="1" flipV="1">
            <a:off x="-313899" y="-3"/>
            <a:ext cx="5253848" cy="982902"/>
          </a:xfrm>
          <a:prstGeom prst="rect">
            <a:avLst/>
          </a:prstGeom>
        </p:spPr>
      </p:pic>
      <p:pic>
        <p:nvPicPr>
          <p:cNvPr id="16" name="Picture 15" descr="A group of mushrooms and plants&#10;&#10;Description automatically generated">
            <a:extLst>
              <a:ext uri="{FF2B5EF4-FFF2-40B4-BE49-F238E27FC236}">
                <a16:creationId xmlns:a16="http://schemas.microsoft.com/office/drawing/2014/main" id="{BE849B95-8935-4A02-22A5-07B53D81177F}"/>
              </a:ext>
            </a:extLst>
          </p:cNvPr>
          <p:cNvPicPr>
            <a:picLocks noChangeAspect="1"/>
          </p:cNvPicPr>
          <p:nvPr/>
        </p:nvPicPr>
        <p:blipFill rotWithShape="1">
          <a:blip r:embed="rId4">
            <a:duotone>
              <a:schemeClr val="accent5">
                <a:shade val="45000"/>
                <a:satMod val="135000"/>
              </a:schemeClr>
              <a:prstClr val="white"/>
            </a:duotone>
            <a:alphaModFix amt="35000"/>
          </a:blip>
          <a:srcRect t="-1" b="74708"/>
          <a:stretch/>
        </p:blipFill>
        <p:spPr>
          <a:xfrm flipH="1" flipV="1">
            <a:off x="4583402" y="5685"/>
            <a:ext cx="5829300" cy="982902"/>
          </a:xfrm>
          <a:prstGeom prst="rect">
            <a:avLst/>
          </a:prstGeom>
        </p:spPr>
      </p:pic>
      <p:pic>
        <p:nvPicPr>
          <p:cNvPr id="17" name="Picture 16" descr="A group of mushrooms and plants&#10;&#10;Description automatically generated">
            <a:extLst>
              <a:ext uri="{FF2B5EF4-FFF2-40B4-BE49-F238E27FC236}">
                <a16:creationId xmlns:a16="http://schemas.microsoft.com/office/drawing/2014/main" id="{927D703F-8B60-8657-1C9B-37BA21DC74DC}"/>
              </a:ext>
            </a:extLst>
          </p:cNvPr>
          <p:cNvPicPr>
            <a:picLocks noChangeAspect="1"/>
          </p:cNvPicPr>
          <p:nvPr/>
        </p:nvPicPr>
        <p:blipFill rotWithShape="1">
          <a:blip r:embed="rId4">
            <a:duotone>
              <a:schemeClr val="accent5">
                <a:shade val="45000"/>
                <a:satMod val="135000"/>
              </a:schemeClr>
              <a:prstClr val="white"/>
            </a:duotone>
            <a:alphaModFix amt="35000"/>
          </a:blip>
          <a:srcRect r="57975" b="74707"/>
          <a:stretch/>
        </p:blipFill>
        <p:spPr>
          <a:xfrm flipH="1" flipV="1">
            <a:off x="9837250" y="-3"/>
            <a:ext cx="2449744" cy="982904"/>
          </a:xfrm>
          <a:prstGeom prst="rect">
            <a:avLst/>
          </a:prstGeom>
        </p:spPr>
      </p:pic>
    </p:spTree>
    <p:extLst>
      <p:ext uri="{BB962C8B-B14F-4D97-AF65-F5344CB8AC3E}">
        <p14:creationId xmlns:p14="http://schemas.microsoft.com/office/powerpoint/2010/main" val="367157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52A1E-B3F7-E1B2-76ED-8F78E74B9EA9}"/>
              </a:ext>
            </a:extLst>
          </p:cNvPr>
          <p:cNvSpPr>
            <a:spLocks noGrp="1"/>
          </p:cNvSpPr>
          <p:nvPr>
            <p:ph type="title"/>
          </p:nvPr>
        </p:nvSpPr>
        <p:spPr>
          <a:xfrm>
            <a:off x="929640" y="485113"/>
            <a:ext cx="10515600" cy="1531525"/>
          </a:xfrm>
        </p:spPr>
        <p:txBody>
          <a:bodyPr/>
          <a:lstStyle/>
          <a:p>
            <a:r>
              <a:rPr lang="en-US" dirty="0"/>
              <a:t>Dataset Information</a:t>
            </a:r>
          </a:p>
        </p:txBody>
      </p:sp>
      <p:sp>
        <p:nvSpPr>
          <p:cNvPr id="8" name="Content Placeholder 7">
            <a:extLst>
              <a:ext uri="{FF2B5EF4-FFF2-40B4-BE49-F238E27FC236}">
                <a16:creationId xmlns:a16="http://schemas.microsoft.com/office/drawing/2014/main" id="{E65E832F-DC64-28CC-592D-2CA44C5718DC}"/>
              </a:ext>
            </a:extLst>
          </p:cNvPr>
          <p:cNvSpPr>
            <a:spLocks noGrp="1"/>
          </p:cNvSpPr>
          <p:nvPr>
            <p:ph sz="quarter" idx="10"/>
          </p:nvPr>
        </p:nvSpPr>
        <p:spPr>
          <a:xfrm>
            <a:off x="929640" y="2153285"/>
            <a:ext cx="4953001" cy="3500438"/>
          </a:xfrm>
        </p:spPr>
        <p:txBody>
          <a:bodyPr/>
          <a:lstStyle/>
          <a:p>
            <a:r>
              <a:rPr lang="en-US" noProof="1"/>
              <a:t>Started with 61, 069 instances</a:t>
            </a:r>
          </a:p>
          <a:p>
            <a:r>
              <a:rPr lang="en-US" noProof="1"/>
              <a:t>All of the rows had NaN values</a:t>
            </a:r>
          </a:p>
          <a:p>
            <a:r>
              <a:rPr lang="en-US" noProof="1"/>
              <a:t>Sourced from Kaggle</a:t>
            </a:r>
          </a:p>
          <a:p>
            <a:endParaRPr lang="en-US" noProof="1"/>
          </a:p>
        </p:txBody>
      </p:sp>
      <p:sp>
        <p:nvSpPr>
          <p:cNvPr id="2" name="Slide Number Placeholder 1">
            <a:extLst>
              <a:ext uri="{FF2B5EF4-FFF2-40B4-BE49-F238E27FC236}">
                <a16:creationId xmlns:a16="http://schemas.microsoft.com/office/drawing/2014/main" id="{9A38ADE9-D6F5-84F7-8489-6CDEB832E667}"/>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6</a:t>
            </a:fld>
            <a:endParaRPr lang="en-US" dirty="0"/>
          </a:p>
        </p:txBody>
      </p:sp>
      <p:pic>
        <p:nvPicPr>
          <p:cNvPr id="4" name="Picture 3" descr="A group of mushrooms and plants&#10;&#10;Description automatically generated">
            <a:extLst>
              <a:ext uri="{FF2B5EF4-FFF2-40B4-BE49-F238E27FC236}">
                <a16:creationId xmlns:a16="http://schemas.microsoft.com/office/drawing/2014/main" id="{357BFD38-3187-86BB-69F6-DA5AF4740761}"/>
              </a:ext>
            </a:extLst>
          </p:cNvPr>
          <p:cNvPicPr>
            <a:picLocks noChangeAspect="1"/>
          </p:cNvPicPr>
          <p:nvPr/>
        </p:nvPicPr>
        <p:blipFill rotWithShape="1">
          <a:blip r:embed="rId3">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6" name="Picture 5" descr="A group of mushrooms and plants&#10;&#10;Description automatically generated">
            <a:extLst>
              <a:ext uri="{FF2B5EF4-FFF2-40B4-BE49-F238E27FC236}">
                <a16:creationId xmlns:a16="http://schemas.microsoft.com/office/drawing/2014/main" id="{8C365629-F8CC-26AF-BCCD-91F421CB3798}"/>
              </a:ext>
            </a:extLst>
          </p:cNvPr>
          <p:cNvPicPr>
            <a:picLocks noChangeAspect="1"/>
          </p:cNvPicPr>
          <p:nvPr/>
        </p:nvPicPr>
        <p:blipFill rotWithShape="1">
          <a:blip r:embed="rId3">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7" name="Picture 6" descr="A group of mushrooms and plants&#10;&#10;Description automatically generated">
            <a:extLst>
              <a:ext uri="{FF2B5EF4-FFF2-40B4-BE49-F238E27FC236}">
                <a16:creationId xmlns:a16="http://schemas.microsoft.com/office/drawing/2014/main" id="{A3D1DE8D-EB4C-07C0-0AD3-13A772E4D65C}"/>
              </a:ext>
            </a:extLst>
          </p:cNvPr>
          <p:cNvPicPr>
            <a:picLocks noChangeAspect="1"/>
          </p:cNvPicPr>
          <p:nvPr/>
        </p:nvPicPr>
        <p:blipFill rotWithShape="1">
          <a:blip r:embed="rId3">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pic>
        <p:nvPicPr>
          <p:cNvPr id="16" name="Picture 15">
            <a:extLst>
              <a:ext uri="{FF2B5EF4-FFF2-40B4-BE49-F238E27FC236}">
                <a16:creationId xmlns:a16="http://schemas.microsoft.com/office/drawing/2014/main" id="{01E8AE08-E2EE-F3A0-3C0D-7EDB884DE565}"/>
              </a:ext>
            </a:extLst>
          </p:cNvPr>
          <p:cNvPicPr>
            <a:picLocks noChangeAspect="1"/>
          </p:cNvPicPr>
          <p:nvPr/>
        </p:nvPicPr>
        <p:blipFill>
          <a:blip r:embed="rId4"/>
          <a:stretch>
            <a:fillRect/>
          </a:stretch>
        </p:blipFill>
        <p:spPr>
          <a:xfrm>
            <a:off x="6652938" y="690076"/>
            <a:ext cx="4192213" cy="5431176"/>
          </a:xfrm>
          <a:prstGeom prst="rect">
            <a:avLst/>
          </a:prstGeom>
        </p:spPr>
      </p:pic>
    </p:spTree>
    <p:extLst>
      <p:ext uri="{BB962C8B-B14F-4D97-AF65-F5344CB8AC3E}">
        <p14:creationId xmlns:p14="http://schemas.microsoft.com/office/powerpoint/2010/main" val="48550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EE9E-7313-C57C-ED04-208CB5EE1E11}"/>
              </a:ext>
            </a:extLst>
          </p:cNvPr>
          <p:cNvSpPr>
            <a:spLocks noGrp="1"/>
          </p:cNvSpPr>
          <p:nvPr>
            <p:ph type="title"/>
          </p:nvPr>
        </p:nvSpPr>
        <p:spPr/>
        <p:txBody>
          <a:bodyPr/>
          <a:lstStyle/>
          <a:p>
            <a:r>
              <a:rPr lang="en-US" dirty="0"/>
              <a:t>Dataset Filtering</a:t>
            </a:r>
          </a:p>
        </p:txBody>
      </p:sp>
      <p:sp>
        <p:nvSpPr>
          <p:cNvPr id="3" name="Content Placeholder 2">
            <a:extLst>
              <a:ext uri="{FF2B5EF4-FFF2-40B4-BE49-F238E27FC236}">
                <a16:creationId xmlns:a16="http://schemas.microsoft.com/office/drawing/2014/main" id="{3F18084C-4963-2F9C-9EE0-BEF4A7BB994A}"/>
              </a:ext>
            </a:extLst>
          </p:cNvPr>
          <p:cNvSpPr>
            <a:spLocks noGrp="1"/>
          </p:cNvSpPr>
          <p:nvPr>
            <p:ph sz="quarter" idx="10"/>
          </p:nvPr>
        </p:nvSpPr>
        <p:spPr/>
        <p:txBody>
          <a:bodyPr>
            <a:normAutofit lnSpcReduction="10000"/>
          </a:bodyPr>
          <a:lstStyle/>
          <a:p>
            <a:r>
              <a:rPr lang="en-US" dirty="0"/>
              <a:t>Dropped duplicates</a:t>
            </a:r>
          </a:p>
          <a:p>
            <a:r>
              <a:rPr lang="en-US" dirty="0"/>
              <a:t>Dropped observations without the target variable </a:t>
            </a:r>
          </a:p>
          <a:p>
            <a:r>
              <a:rPr lang="en-US" dirty="0"/>
              <a:t>Removed observations that didn’t have Cap Surface (had the greatest amount of missing values) </a:t>
            </a:r>
          </a:p>
          <a:p>
            <a:r>
              <a:rPr lang="en-US" dirty="0"/>
              <a:t>Later </a:t>
            </a:r>
            <a:r>
              <a:rPr lang="en-US" dirty="0" err="1"/>
              <a:t>subsetted</a:t>
            </a:r>
            <a:r>
              <a:rPr lang="en-US" dirty="0"/>
              <a:t> by removing gill-spacing, gill-attachment, and stem-root</a:t>
            </a:r>
          </a:p>
          <a:p>
            <a:r>
              <a:rPr lang="en-US" dirty="0"/>
              <a:t>Narrowed down to 3883 rows</a:t>
            </a:r>
          </a:p>
          <a:p>
            <a:endParaRPr lang="en-US" dirty="0"/>
          </a:p>
        </p:txBody>
      </p:sp>
      <p:pic>
        <p:nvPicPr>
          <p:cNvPr id="9" name="Content Placeholder 8" descr="A group of mushrooms with glowing lights&#10;&#10;Description automatically generated">
            <a:extLst>
              <a:ext uri="{FF2B5EF4-FFF2-40B4-BE49-F238E27FC236}">
                <a16:creationId xmlns:a16="http://schemas.microsoft.com/office/drawing/2014/main" id="{7F8879C0-4ACE-36E3-FFB3-D2DC1C1D37A8}"/>
              </a:ext>
            </a:extLst>
          </p:cNvPr>
          <p:cNvPicPr>
            <a:picLocks noGrp="1" noChangeAspect="1"/>
          </p:cNvPicPr>
          <p:nvPr>
            <p:ph sz="quarter" idx="11"/>
          </p:nvPr>
        </p:nvPicPr>
        <p:blipFill rotWithShape="1">
          <a:blip r:embed="rId3"/>
          <a:srcRect l="15573" r="31028"/>
          <a:stretch/>
        </p:blipFill>
        <p:spPr>
          <a:xfrm>
            <a:off x="6096000" y="663031"/>
            <a:ext cx="5181600" cy="5458221"/>
          </a:xfrm>
          <a:prstGeom prst="roundRect">
            <a:avLst/>
          </a:prstGeom>
        </p:spPr>
      </p:pic>
      <p:sp>
        <p:nvSpPr>
          <p:cNvPr id="5" name="Slide Number Placeholder 4">
            <a:extLst>
              <a:ext uri="{FF2B5EF4-FFF2-40B4-BE49-F238E27FC236}">
                <a16:creationId xmlns:a16="http://schemas.microsoft.com/office/drawing/2014/main" id="{841F7964-03A4-AAF2-6D98-A5C115A1BD8B}"/>
              </a:ext>
            </a:extLst>
          </p:cNvPr>
          <p:cNvSpPr>
            <a:spLocks noGrp="1"/>
          </p:cNvSpPr>
          <p:nvPr>
            <p:ph type="sldNum" sz="quarter" idx="4"/>
          </p:nvPr>
        </p:nvSpPr>
        <p:spPr/>
        <p:txBody>
          <a:bodyPr/>
          <a:lstStyle/>
          <a:p>
            <a:fld id="{B5CEABB6-07DC-46E8-9B57-56EC44A396E5}" type="slidenum">
              <a:rPr lang="en-US" smtClean="0"/>
              <a:pPr/>
              <a:t>7</a:t>
            </a:fld>
            <a:endParaRPr lang="en-US" dirty="0"/>
          </a:p>
        </p:txBody>
      </p:sp>
      <p:pic>
        <p:nvPicPr>
          <p:cNvPr id="11" name="Picture 10" descr="A group of mushrooms and plants&#10;&#10;Description automatically generated">
            <a:extLst>
              <a:ext uri="{FF2B5EF4-FFF2-40B4-BE49-F238E27FC236}">
                <a16:creationId xmlns:a16="http://schemas.microsoft.com/office/drawing/2014/main" id="{415BF32E-377C-97D0-582B-6AF23C5FDEED}"/>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8C05400C-EB8F-11D2-20D9-196E5722DCB8}"/>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024B5731-5059-8F2A-FAB2-3D4C5C487AAE}"/>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203197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DA9B-B013-0647-C6FE-40E6AFA1769C}"/>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E0D04992-CE9A-48BB-B0E1-6F9FA8F2B6AA}"/>
              </a:ext>
            </a:extLst>
          </p:cNvPr>
          <p:cNvSpPr>
            <a:spLocks noGrp="1"/>
          </p:cNvSpPr>
          <p:nvPr>
            <p:ph sz="quarter" idx="10"/>
          </p:nvPr>
        </p:nvSpPr>
        <p:spPr>
          <a:xfrm>
            <a:off x="929640" y="2153285"/>
            <a:ext cx="4365031" cy="3500438"/>
          </a:xfrm>
        </p:spPr>
        <p:txBody>
          <a:bodyPr/>
          <a:lstStyle/>
          <a:p>
            <a:r>
              <a:rPr lang="en-US" dirty="0"/>
              <a:t>Class column as a categorical variable, needed to be converted into numerical format </a:t>
            </a:r>
          </a:p>
          <a:p>
            <a:r>
              <a:rPr lang="en-US" dirty="0"/>
              <a:t>Used one-hot encoding to encode poisonous to 1 and edible represented as 0 [binary]</a:t>
            </a:r>
          </a:p>
        </p:txBody>
      </p:sp>
      <p:sp>
        <p:nvSpPr>
          <p:cNvPr id="5" name="Slide Number Placeholder 4">
            <a:extLst>
              <a:ext uri="{FF2B5EF4-FFF2-40B4-BE49-F238E27FC236}">
                <a16:creationId xmlns:a16="http://schemas.microsoft.com/office/drawing/2014/main" id="{1D09D0E5-E2DF-8844-B38C-8218F304A7FB}"/>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7" name="Picture 6">
            <a:extLst>
              <a:ext uri="{FF2B5EF4-FFF2-40B4-BE49-F238E27FC236}">
                <a16:creationId xmlns:a16="http://schemas.microsoft.com/office/drawing/2014/main" id="{B1D7E492-B9FE-595A-2F3D-88A182F9DA68}"/>
              </a:ext>
            </a:extLst>
          </p:cNvPr>
          <p:cNvPicPr>
            <a:picLocks noChangeAspect="1"/>
          </p:cNvPicPr>
          <p:nvPr/>
        </p:nvPicPr>
        <p:blipFill>
          <a:blip r:embed="rId3"/>
          <a:stretch>
            <a:fillRect/>
          </a:stretch>
        </p:blipFill>
        <p:spPr>
          <a:xfrm>
            <a:off x="5597638" y="1795412"/>
            <a:ext cx="5873524" cy="3583626"/>
          </a:xfrm>
          <a:prstGeom prst="rect">
            <a:avLst/>
          </a:prstGeom>
        </p:spPr>
      </p:pic>
      <p:pic>
        <p:nvPicPr>
          <p:cNvPr id="8" name="Picture 7" descr="A group of mushrooms and plants&#10;&#10;Description automatically generated">
            <a:extLst>
              <a:ext uri="{FF2B5EF4-FFF2-40B4-BE49-F238E27FC236}">
                <a16:creationId xmlns:a16="http://schemas.microsoft.com/office/drawing/2014/main" id="{FFBB9177-D3DF-219A-25EC-4BEDAD96EFE8}"/>
              </a:ext>
            </a:extLst>
          </p:cNvPr>
          <p:cNvPicPr>
            <a:picLocks noChangeAspect="1"/>
          </p:cNvPicPr>
          <p:nvPr/>
        </p:nvPicPr>
        <p:blipFill rotWithShape="1">
          <a:blip r:embed="rId4">
            <a:duotone>
              <a:schemeClr val="accent5">
                <a:shade val="45000"/>
                <a:satMod val="135000"/>
              </a:schemeClr>
              <a:prstClr val="white"/>
            </a:duotone>
            <a:alphaModFix amt="35000"/>
          </a:blip>
          <a:srcRect l="9871" b="66092"/>
          <a:stretch/>
        </p:blipFill>
        <p:spPr>
          <a:xfrm>
            <a:off x="0" y="5540250"/>
            <a:ext cx="5253848" cy="1317750"/>
          </a:xfrm>
          <a:prstGeom prst="rect">
            <a:avLst/>
          </a:prstGeom>
        </p:spPr>
      </p:pic>
      <p:pic>
        <p:nvPicPr>
          <p:cNvPr id="9" name="Picture 8" descr="A group of mushrooms and plants&#10;&#10;Description automatically generated">
            <a:extLst>
              <a:ext uri="{FF2B5EF4-FFF2-40B4-BE49-F238E27FC236}">
                <a16:creationId xmlns:a16="http://schemas.microsoft.com/office/drawing/2014/main" id="{ED298593-EADB-8FF7-8D99-2E1E84EB1A56}"/>
              </a:ext>
            </a:extLst>
          </p:cNvPr>
          <p:cNvPicPr>
            <a:picLocks noChangeAspect="1"/>
          </p:cNvPicPr>
          <p:nvPr/>
        </p:nvPicPr>
        <p:blipFill rotWithShape="1">
          <a:blip r:embed="rId4">
            <a:duotone>
              <a:schemeClr val="accent5">
                <a:shade val="45000"/>
                <a:satMod val="135000"/>
              </a:schemeClr>
              <a:prstClr val="white"/>
            </a:duotone>
            <a:alphaModFix amt="35000"/>
          </a:blip>
          <a:srcRect b="69011"/>
          <a:stretch/>
        </p:blipFill>
        <p:spPr>
          <a:xfrm>
            <a:off x="4583402" y="5653723"/>
            <a:ext cx="5829300" cy="1204277"/>
          </a:xfrm>
          <a:prstGeom prst="rect">
            <a:avLst/>
          </a:prstGeom>
        </p:spPr>
      </p:pic>
      <p:pic>
        <p:nvPicPr>
          <p:cNvPr id="10" name="Picture 9" descr="A group of mushrooms and plants&#10;&#10;Description automatically generated">
            <a:extLst>
              <a:ext uri="{FF2B5EF4-FFF2-40B4-BE49-F238E27FC236}">
                <a16:creationId xmlns:a16="http://schemas.microsoft.com/office/drawing/2014/main" id="{6D66FB73-72ED-9559-0338-8751E70A6B9A}"/>
              </a:ext>
            </a:extLst>
          </p:cNvPr>
          <p:cNvPicPr>
            <a:picLocks noChangeAspect="1"/>
          </p:cNvPicPr>
          <p:nvPr/>
        </p:nvPicPr>
        <p:blipFill rotWithShape="1">
          <a:blip r:embed="rId4">
            <a:duotone>
              <a:schemeClr val="accent5">
                <a:shade val="45000"/>
                <a:satMod val="135000"/>
              </a:schemeClr>
              <a:prstClr val="white"/>
            </a:duotone>
            <a:alphaModFix amt="35000"/>
          </a:blip>
          <a:srcRect r="57975" b="69011"/>
          <a:stretch/>
        </p:blipFill>
        <p:spPr>
          <a:xfrm>
            <a:off x="9742256" y="5653723"/>
            <a:ext cx="2449744" cy="1204277"/>
          </a:xfrm>
          <a:prstGeom prst="rect">
            <a:avLst/>
          </a:prstGeom>
        </p:spPr>
      </p:pic>
    </p:spTree>
    <p:extLst>
      <p:ext uri="{BB962C8B-B14F-4D97-AF65-F5344CB8AC3E}">
        <p14:creationId xmlns:p14="http://schemas.microsoft.com/office/powerpoint/2010/main" val="238520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698769" y="2297249"/>
            <a:ext cx="4802372" cy="2276202"/>
          </a:xfrm>
        </p:spPr>
        <p:txBody>
          <a:bodyPr/>
          <a:lstStyle/>
          <a:p>
            <a:r>
              <a:rPr lang="en-US" dirty="0"/>
              <a:t>Initial Modeling: Logistic Regression</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9</a:t>
            </a:fld>
            <a:endParaRPr lang="en-US" dirty="0"/>
          </a:p>
        </p:txBody>
      </p:sp>
      <p:pic>
        <p:nvPicPr>
          <p:cNvPr id="9" name="Picture Placeholder 8" descr="A snail on top of mushrooms&#10;&#10;Description automatically generated">
            <a:extLst>
              <a:ext uri="{FF2B5EF4-FFF2-40B4-BE49-F238E27FC236}">
                <a16:creationId xmlns:a16="http://schemas.microsoft.com/office/drawing/2014/main" id="{4DEF0931-CF60-2F99-18E9-206695306C8D}"/>
              </a:ext>
            </a:extLst>
          </p:cNvPr>
          <p:cNvPicPr>
            <a:picLocks noGrp="1" noChangeAspect="1"/>
          </p:cNvPicPr>
          <p:nvPr>
            <p:ph type="pic" sz="quarter" idx="10"/>
          </p:nvPr>
        </p:nvPicPr>
        <p:blipFill>
          <a:blip r:embed="rId3"/>
          <a:srcRect l="12271" r="12271"/>
          <a:stretch>
            <a:fillRect/>
          </a:stretch>
        </p:blipFill>
        <p:spPr>
          <a:xfrm>
            <a:off x="5442857" y="714037"/>
            <a:ext cx="6183085" cy="5442626"/>
          </a:xfrm>
          <a:prstGeom prst="roundRect">
            <a:avLst/>
          </a:prstGeom>
        </p:spPr>
      </p:pic>
      <p:pic>
        <p:nvPicPr>
          <p:cNvPr id="11" name="Picture 10" descr="A group of mushrooms and plants&#10;&#10;Description automatically generated">
            <a:extLst>
              <a:ext uri="{FF2B5EF4-FFF2-40B4-BE49-F238E27FC236}">
                <a16:creationId xmlns:a16="http://schemas.microsoft.com/office/drawing/2014/main" id="{01FA4A24-6F76-DDEF-31EA-4DC496A8ABF5}"/>
              </a:ext>
            </a:extLst>
          </p:cNvPr>
          <p:cNvPicPr>
            <a:picLocks noChangeAspect="1"/>
          </p:cNvPicPr>
          <p:nvPr/>
        </p:nvPicPr>
        <p:blipFill rotWithShape="1">
          <a:blip r:embed="rId4">
            <a:duotone>
              <a:schemeClr val="accent5">
                <a:shade val="45000"/>
                <a:satMod val="135000"/>
              </a:schemeClr>
              <a:prstClr val="white"/>
            </a:duotone>
            <a:alphaModFix amt="35000"/>
          </a:blip>
          <a:srcRect l="9871" b="75949"/>
          <a:stretch/>
        </p:blipFill>
        <p:spPr>
          <a:xfrm>
            <a:off x="189009" y="5936035"/>
            <a:ext cx="5253848" cy="934665"/>
          </a:xfrm>
          <a:prstGeom prst="rect">
            <a:avLst/>
          </a:prstGeom>
        </p:spPr>
      </p:pic>
      <p:pic>
        <p:nvPicPr>
          <p:cNvPr id="12" name="Picture 11" descr="A group of mushrooms and plants&#10;&#10;Description automatically generated">
            <a:extLst>
              <a:ext uri="{FF2B5EF4-FFF2-40B4-BE49-F238E27FC236}">
                <a16:creationId xmlns:a16="http://schemas.microsoft.com/office/drawing/2014/main" id="{798D3459-F1EB-67FB-EB2D-F0D7CB500BB4}"/>
              </a:ext>
            </a:extLst>
          </p:cNvPr>
          <p:cNvPicPr>
            <a:picLocks noChangeAspect="1"/>
          </p:cNvPicPr>
          <p:nvPr/>
        </p:nvPicPr>
        <p:blipFill rotWithShape="1">
          <a:blip r:embed="rId4">
            <a:duotone>
              <a:schemeClr val="accent5">
                <a:shade val="45000"/>
                <a:satMod val="135000"/>
              </a:schemeClr>
              <a:prstClr val="white"/>
            </a:duotone>
            <a:alphaModFix amt="35000"/>
          </a:blip>
          <a:srcRect b="79196"/>
          <a:stretch/>
        </p:blipFill>
        <p:spPr>
          <a:xfrm>
            <a:off x="4772411" y="6049509"/>
            <a:ext cx="5829300" cy="808492"/>
          </a:xfrm>
          <a:prstGeom prst="rect">
            <a:avLst/>
          </a:prstGeom>
        </p:spPr>
      </p:pic>
      <p:pic>
        <p:nvPicPr>
          <p:cNvPr id="13" name="Picture 12" descr="A group of mushrooms and plants&#10;&#10;Description automatically generated">
            <a:extLst>
              <a:ext uri="{FF2B5EF4-FFF2-40B4-BE49-F238E27FC236}">
                <a16:creationId xmlns:a16="http://schemas.microsoft.com/office/drawing/2014/main" id="{767EB446-A04A-F7AA-1660-9C2AFA60B4F5}"/>
              </a:ext>
            </a:extLst>
          </p:cNvPr>
          <p:cNvPicPr>
            <a:picLocks noChangeAspect="1"/>
          </p:cNvPicPr>
          <p:nvPr/>
        </p:nvPicPr>
        <p:blipFill rotWithShape="1">
          <a:blip r:embed="rId4">
            <a:duotone>
              <a:schemeClr val="accent5">
                <a:shade val="45000"/>
                <a:satMod val="135000"/>
              </a:schemeClr>
              <a:prstClr val="white"/>
            </a:duotone>
            <a:alphaModFix amt="35000"/>
          </a:blip>
          <a:srcRect r="57975" b="78869"/>
          <a:stretch/>
        </p:blipFill>
        <p:spPr>
          <a:xfrm>
            <a:off x="9931265" y="6049509"/>
            <a:ext cx="2449744" cy="821192"/>
          </a:xfrm>
          <a:prstGeom prst="rect">
            <a:avLst/>
          </a:prstGeom>
        </p:spPr>
      </p:pic>
      <p:pic>
        <p:nvPicPr>
          <p:cNvPr id="14" name="Picture 13" descr="A group of mushrooms and plants&#10;&#10;Description automatically generated">
            <a:extLst>
              <a:ext uri="{FF2B5EF4-FFF2-40B4-BE49-F238E27FC236}">
                <a16:creationId xmlns:a16="http://schemas.microsoft.com/office/drawing/2014/main" id="{3CF924A0-118D-B4C4-587C-84745094E8C3}"/>
              </a:ext>
            </a:extLst>
          </p:cNvPr>
          <p:cNvPicPr>
            <a:picLocks noChangeAspect="1"/>
          </p:cNvPicPr>
          <p:nvPr/>
        </p:nvPicPr>
        <p:blipFill rotWithShape="1">
          <a:blip r:embed="rId4">
            <a:duotone>
              <a:schemeClr val="accent5">
                <a:shade val="45000"/>
                <a:satMod val="135000"/>
              </a:schemeClr>
              <a:prstClr val="white"/>
            </a:duotone>
            <a:alphaModFix amt="35000"/>
          </a:blip>
          <a:srcRect l="4018" b="78869"/>
          <a:stretch/>
        </p:blipFill>
        <p:spPr>
          <a:xfrm flipV="1">
            <a:off x="-152185" y="-1"/>
            <a:ext cx="5595042" cy="821193"/>
          </a:xfrm>
          <a:prstGeom prst="rect">
            <a:avLst/>
          </a:prstGeom>
        </p:spPr>
      </p:pic>
      <p:pic>
        <p:nvPicPr>
          <p:cNvPr id="16" name="Picture 15" descr="A group of mushrooms and plants&#10;&#10;Description automatically generated">
            <a:extLst>
              <a:ext uri="{FF2B5EF4-FFF2-40B4-BE49-F238E27FC236}">
                <a16:creationId xmlns:a16="http://schemas.microsoft.com/office/drawing/2014/main" id="{FF84E03C-F9F2-F725-5D7A-6AC64447EBBF}"/>
              </a:ext>
            </a:extLst>
          </p:cNvPr>
          <p:cNvPicPr>
            <a:picLocks noChangeAspect="1"/>
          </p:cNvPicPr>
          <p:nvPr/>
        </p:nvPicPr>
        <p:blipFill rotWithShape="1">
          <a:blip r:embed="rId4">
            <a:duotone>
              <a:schemeClr val="accent5">
                <a:shade val="45000"/>
                <a:satMod val="135000"/>
              </a:schemeClr>
              <a:prstClr val="white"/>
            </a:duotone>
            <a:alphaModFix amt="35000"/>
          </a:blip>
          <a:srcRect b="78869"/>
          <a:stretch/>
        </p:blipFill>
        <p:spPr>
          <a:xfrm flipV="1">
            <a:off x="4772411" y="0"/>
            <a:ext cx="5829300" cy="821192"/>
          </a:xfrm>
          <a:prstGeom prst="rect">
            <a:avLst/>
          </a:prstGeom>
        </p:spPr>
      </p:pic>
      <p:pic>
        <p:nvPicPr>
          <p:cNvPr id="17" name="Picture 16" descr="A group of mushrooms and plants&#10;&#10;Description automatically generated">
            <a:extLst>
              <a:ext uri="{FF2B5EF4-FFF2-40B4-BE49-F238E27FC236}">
                <a16:creationId xmlns:a16="http://schemas.microsoft.com/office/drawing/2014/main" id="{689B0B27-A7A4-6DF5-43AB-10A9B7FB2814}"/>
              </a:ext>
            </a:extLst>
          </p:cNvPr>
          <p:cNvPicPr>
            <a:picLocks noChangeAspect="1"/>
          </p:cNvPicPr>
          <p:nvPr/>
        </p:nvPicPr>
        <p:blipFill rotWithShape="1">
          <a:blip r:embed="rId4">
            <a:duotone>
              <a:schemeClr val="accent5">
                <a:shade val="45000"/>
                <a:satMod val="135000"/>
              </a:schemeClr>
              <a:prstClr val="white"/>
            </a:duotone>
            <a:alphaModFix amt="35000"/>
          </a:blip>
          <a:srcRect r="57975" b="78869"/>
          <a:stretch/>
        </p:blipFill>
        <p:spPr>
          <a:xfrm flipV="1">
            <a:off x="9931265" y="0"/>
            <a:ext cx="2449744" cy="821192"/>
          </a:xfrm>
          <a:prstGeom prst="rect">
            <a:avLst/>
          </a:prstGeom>
        </p:spPr>
      </p:pic>
    </p:spTree>
    <p:extLst>
      <p:ext uri="{BB962C8B-B14F-4D97-AF65-F5344CB8AC3E}">
        <p14:creationId xmlns:p14="http://schemas.microsoft.com/office/powerpoint/2010/main" val="1386263332"/>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e3e49b2-84e4-489f-bc5a-504f75c8dbbd" xsi:nil="true"/>
    <_activity xmlns="4e3e49b2-84e4-489f-bc5a-504f75c8dbb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F70908A2FB2B4587F0D23BEC04EAA2" ma:contentTypeVersion="18" ma:contentTypeDescription="Create a new document." ma:contentTypeScope="" ma:versionID="1f25316b3dd4d9ccfe0034ef4b07fe7f">
  <xsd:schema xmlns:xsd="http://www.w3.org/2001/XMLSchema" xmlns:xs="http://www.w3.org/2001/XMLSchema" xmlns:p="http://schemas.microsoft.com/office/2006/metadata/properties" xmlns:ns3="4e3e49b2-84e4-489f-bc5a-504f75c8dbbd" xmlns:ns4="34541ce2-3bdd-491f-a4d3-fd611c6a4f64" targetNamespace="http://schemas.microsoft.com/office/2006/metadata/properties" ma:root="true" ma:fieldsID="98f1718fe2762446651c10a2cf23828e" ns3:_="" ns4:_="">
    <xsd:import namespace="4e3e49b2-84e4-489f-bc5a-504f75c8dbbd"/>
    <xsd:import namespace="34541ce2-3bdd-491f-a4d3-fd611c6a4f6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_activity" minOccurs="0"/>
                <xsd:element ref="ns3:MediaServiceObjectDetectorVersions" minOccurs="0"/>
                <xsd:element ref="ns3:MediaServiceOCR" minOccurs="0"/>
                <xsd:element ref="ns3:MediaServiceLocation"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3e49b2-84e4-489f-bc5a-504f75c8db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541ce2-3bdd-491f-a4d3-fd611c6a4f6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7CDA33-9251-49D0-A51A-7888AA3E0635}">
  <ds:schemaRefs>
    <ds:schemaRef ds:uri="http://schemas.microsoft.com/office/2006/documentManagement/types"/>
    <ds:schemaRef ds:uri="http://www.w3.org/XML/1998/namespace"/>
    <ds:schemaRef ds:uri="http://purl.org/dc/dcmitype/"/>
    <ds:schemaRef ds:uri="http://purl.org/dc/terms/"/>
    <ds:schemaRef ds:uri="http://schemas.openxmlformats.org/package/2006/metadata/core-properties"/>
    <ds:schemaRef ds:uri="http://schemas.microsoft.com/office/infopath/2007/PartnerControls"/>
    <ds:schemaRef ds:uri="http://schemas.microsoft.com/office/2006/metadata/properties"/>
    <ds:schemaRef ds:uri="34541ce2-3bdd-491f-a4d3-fd611c6a4f64"/>
    <ds:schemaRef ds:uri="4e3e49b2-84e4-489f-bc5a-504f75c8dbbd"/>
    <ds:schemaRef ds:uri="http://purl.org/dc/elements/1.1/"/>
  </ds:schemaRefs>
</ds:datastoreItem>
</file>

<file path=customXml/itemProps2.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3.xml><?xml version="1.0" encoding="utf-8"?>
<ds:datastoreItem xmlns:ds="http://schemas.openxmlformats.org/officeDocument/2006/customXml" ds:itemID="{45E6B2E6-7893-43C0-BFAD-F0F8DAC16F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3e49b2-84e4-489f-bc5a-504f75c8dbbd"/>
    <ds:schemaRef ds:uri="34541ce2-3bdd-491f-a4d3-fd611c6a4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{A835F93B-31E2-4B4C-A5AA-8609AAFA60C4}tf66722518_win32</Template>
  <TotalTime>196</TotalTime>
  <Words>2921</Words>
  <Application>Microsoft Office PowerPoint</Application>
  <PresentationFormat>Widescreen</PresentationFormat>
  <Paragraphs>180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Bitter</vt:lpstr>
      <vt:lpstr>Bodoni MT</vt:lpstr>
      <vt:lpstr>Calibri</vt:lpstr>
      <vt:lpstr>Source Sans Pro Light</vt:lpstr>
      <vt:lpstr>Custom</vt:lpstr>
      <vt:lpstr>Mushroom Classification  Amulya Tamma </vt:lpstr>
      <vt:lpstr>Abstract </vt:lpstr>
      <vt:lpstr>Attributes</vt:lpstr>
      <vt:lpstr>PowerPoint Presentation</vt:lpstr>
      <vt:lpstr>Data Exploration and Cleaning</vt:lpstr>
      <vt:lpstr>Dataset Information</vt:lpstr>
      <vt:lpstr>Dataset Filtering</vt:lpstr>
      <vt:lpstr>Encoding</vt:lpstr>
      <vt:lpstr>Initial Modeling: Logistic Regression</vt:lpstr>
      <vt:lpstr>Preparing the Dataset</vt:lpstr>
      <vt:lpstr>Logistic Regression Model</vt:lpstr>
      <vt:lpstr>Logistic Regression: Expanded Modeling</vt:lpstr>
      <vt:lpstr>Imputation &amp; Encoding of Categorical Variables</vt:lpstr>
      <vt:lpstr>Logistic Regression </vt:lpstr>
      <vt:lpstr>ROC Curves</vt:lpstr>
      <vt:lpstr>SVM Modeling using RBF</vt:lpstr>
      <vt:lpstr>SVM Modeling</vt:lpstr>
      <vt:lpstr>SVM Modeling with Different Kernels</vt:lpstr>
      <vt:lpstr>Linear</vt:lpstr>
      <vt:lpstr>Polynomial</vt:lpstr>
      <vt:lpstr>Sigmoid</vt:lpstr>
      <vt:lpstr>RBF &amp; Gamma </vt:lpstr>
      <vt:lpstr>Lessons Learned </vt:lpstr>
      <vt:lpstr>Correlation Heatmap</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 Classification  Amulya Tamma  CS</dc:title>
  <dc:creator>Tamma, Amulya P</dc:creator>
  <cp:lastModifiedBy>Tamma, Amulya P</cp:lastModifiedBy>
  <cp:revision>3</cp:revision>
  <dcterms:created xsi:type="dcterms:W3CDTF">2024-04-21T15:56:08Z</dcterms:created>
  <dcterms:modified xsi:type="dcterms:W3CDTF">2024-08-15T14:57:09Z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0x010100D6F70908A2FB2B4587F0D23BEC04EAA2</vt:lpwstr>
  </property>
  <property fmtid="{D5CDD505-2E9C-101B-9397-08002B2CF9AE}" pid="3" name="MediaServiceImageTags">
    <vt:lpwstr/>
  </property>
</Properties>
</file>